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
  </p:notesMasterIdLst>
  <p:sldIdLst>
    <p:sldId id="262" r:id="rId2"/>
    <p:sldId id="265" r:id="rId3"/>
    <p:sldId id="269" r:id="rId4"/>
    <p:sldId id="266" r:id="rId5"/>
    <p:sldId id="267" r:id="rId6"/>
    <p:sldId id="268" r:id="rId7"/>
  </p:sldIdLst>
  <p:sldSz cx="7562850" cy="10688638"/>
  <p:notesSz cx="6858000" cy="9144000"/>
  <p:embeddedFontLst>
    <p:embeddedFont>
      <p:font typeface="Arsenal" panose="020B0604020202020204" charset="0"/>
      <p:regular r:id="rId9"/>
      <p:bold r:id="rId10"/>
      <p:italic r:id="rId11"/>
      <p:boldItalic r:id="rId12"/>
    </p:embeddedFont>
    <p:embeddedFont>
      <p:font typeface="Calibri" panose="020F0502020204030204" pitchFamily="34" charset="0"/>
      <p:regular r:id="rId13"/>
      <p:bold r:id="rId14"/>
      <p:italic r:id="rId15"/>
      <p:boldItalic r:id="rId16"/>
    </p:embeddedFont>
    <p:embeddedFont>
      <p:font typeface="Calibri Light" panose="020F0302020204030204" pitchFamily="34" charset="0"/>
      <p:regular r:id="rId17"/>
      <p: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94E"/>
    <a:srgbClr val="C59937"/>
    <a:srgbClr val="009E8B"/>
    <a:srgbClr val="0028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269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101694-FAA2-4A05-9D4C-B4DA4BED6453}" type="datetimeFigureOut">
              <a:rPr lang="en-US" smtClean="0"/>
              <a:t>9/30/2026</a:t>
            </a:fld>
            <a:endParaRPr lang="en-US"/>
          </a:p>
        </p:txBody>
      </p:sp>
      <p:sp>
        <p:nvSpPr>
          <p:cNvPr id="4" name="Slide Image Placeholder 3"/>
          <p:cNvSpPr>
            <a:spLocks noGrp="1" noRot="1" noChangeAspect="1"/>
          </p:cNvSpPr>
          <p:nvPr>
            <p:ph type="sldImg" idx="2"/>
          </p:nvPr>
        </p:nvSpPr>
        <p:spPr>
          <a:xfrm>
            <a:off x="2336800" y="1143000"/>
            <a:ext cx="2184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A43638-4440-4B5A-890E-07BB43097775}" type="slidenum">
              <a:rPr lang="en-US" smtClean="0"/>
              <a:t>‹#›</a:t>
            </a:fld>
            <a:endParaRPr lang="en-US"/>
          </a:p>
        </p:txBody>
      </p:sp>
    </p:spTree>
    <p:extLst>
      <p:ext uri="{BB962C8B-B14F-4D97-AF65-F5344CB8AC3E}">
        <p14:creationId xmlns:p14="http://schemas.microsoft.com/office/powerpoint/2010/main" val="4144357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EA43638-4440-4B5A-890E-07BB43097775}" type="slidenum">
              <a:rPr lang="en-US" smtClean="0"/>
              <a:t>4</a:t>
            </a:fld>
            <a:endParaRPr lang="en-US"/>
          </a:p>
        </p:txBody>
      </p:sp>
    </p:spTree>
    <p:extLst>
      <p:ext uri="{BB962C8B-B14F-4D97-AF65-F5344CB8AC3E}">
        <p14:creationId xmlns:p14="http://schemas.microsoft.com/office/powerpoint/2010/main" val="2448192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24B54-1F55-0DC2-1EE3-FFC7B622C119}"/>
              </a:ext>
            </a:extLst>
          </p:cNvPr>
          <p:cNvSpPr>
            <a:spLocks noGrp="1"/>
          </p:cNvSpPr>
          <p:nvPr>
            <p:ph type="ctrTitle"/>
          </p:nvPr>
        </p:nvSpPr>
        <p:spPr>
          <a:xfrm>
            <a:off x="945356" y="1749276"/>
            <a:ext cx="5672138" cy="3721229"/>
          </a:xfrm>
        </p:spPr>
        <p:txBody>
          <a:bodyPr anchor="b"/>
          <a:lstStyle>
            <a:lvl1pPr algn="ctr">
              <a:defRPr sz="11764"/>
            </a:lvl1pPr>
          </a:lstStyle>
          <a:p>
            <a:r>
              <a:rPr lang="en-US"/>
              <a:t>Click to edit Master title style</a:t>
            </a:r>
          </a:p>
        </p:txBody>
      </p:sp>
      <p:sp>
        <p:nvSpPr>
          <p:cNvPr id="3" name="Subtitle 2">
            <a:extLst>
              <a:ext uri="{FF2B5EF4-FFF2-40B4-BE49-F238E27FC236}">
                <a16:creationId xmlns:a16="http://schemas.microsoft.com/office/drawing/2014/main" id="{F39D3771-FADD-70D3-E8F3-3720CF0B0F7C}"/>
              </a:ext>
            </a:extLst>
          </p:cNvPr>
          <p:cNvSpPr>
            <a:spLocks noGrp="1"/>
          </p:cNvSpPr>
          <p:nvPr>
            <p:ph type="subTitle" idx="1"/>
          </p:nvPr>
        </p:nvSpPr>
        <p:spPr>
          <a:xfrm>
            <a:off x="945356" y="5614010"/>
            <a:ext cx="5672138" cy="2580613"/>
          </a:xfrm>
        </p:spPr>
        <p:txBody>
          <a:bodyPr/>
          <a:lstStyle>
            <a:lvl1pPr marL="0" indent="0" algn="ctr">
              <a:buNone/>
              <a:defRPr sz="4706"/>
            </a:lvl1pPr>
            <a:lvl2pPr marL="896367" indent="0" algn="ctr">
              <a:buNone/>
              <a:defRPr sz="3922"/>
            </a:lvl2pPr>
            <a:lvl3pPr marL="1792734" indent="0" algn="ctr">
              <a:buNone/>
              <a:defRPr sz="3529"/>
            </a:lvl3pPr>
            <a:lvl4pPr marL="2689101" indent="0" algn="ctr">
              <a:buNone/>
              <a:defRPr sz="3136"/>
            </a:lvl4pPr>
            <a:lvl5pPr marL="3585469" indent="0" algn="ctr">
              <a:buNone/>
              <a:defRPr sz="3136"/>
            </a:lvl5pPr>
            <a:lvl6pPr marL="4481835" indent="0" algn="ctr">
              <a:buNone/>
              <a:defRPr sz="3136"/>
            </a:lvl6pPr>
            <a:lvl7pPr marL="5378202" indent="0" algn="ctr">
              <a:buNone/>
              <a:defRPr sz="3136"/>
            </a:lvl7pPr>
            <a:lvl8pPr marL="6274569" indent="0" algn="ctr">
              <a:buNone/>
              <a:defRPr sz="3136"/>
            </a:lvl8pPr>
            <a:lvl9pPr marL="7170936" indent="0" algn="ctr">
              <a:buNone/>
              <a:defRPr sz="3136"/>
            </a:lvl9pPr>
          </a:lstStyle>
          <a:p>
            <a:r>
              <a:rPr lang="en-US"/>
              <a:t>Click to edit Master subtitle style</a:t>
            </a:r>
          </a:p>
        </p:txBody>
      </p:sp>
      <p:sp>
        <p:nvSpPr>
          <p:cNvPr id="4" name="Date Placeholder 3">
            <a:extLst>
              <a:ext uri="{FF2B5EF4-FFF2-40B4-BE49-F238E27FC236}">
                <a16:creationId xmlns:a16="http://schemas.microsoft.com/office/drawing/2014/main" id="{4B549469-1319-738F-1B35-D7E42C2C3F22}"/>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5" name="Footer Placeholder 4">
            <a:extLst>
              <a:ext uri="{FF2B5EF4-FFF2-40B4-BE49-F238E27FC236}">
                <a16:creationId xmlns:a16="http://schemas.microsoft.com/office/drawing/2014/main" id="{D479CC3A-C0BF-2B15-9F30-7B90DB65A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43F391-2447-4056-394D-F4720902BEFD}"/>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3958105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3FD4-255C-8D4E-84A7-ECA09FCAEF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A90E01-45DB-1899-45AD-4B2361D8BE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ED274C-9225-A2E6-4D02-47CE19EF5ACD}"/>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5" name="Footer Placeholder 4">
            <a:extLst>
              <a:ext uri="{FF2B5EF4-FFF2-40B4-BE49-F238E27FC236}">
                <a16:creationId xmlns:a16="http://schemas.microsoft.com/office/drawing/2014/main" id="{C5834F8A-C053-2F30-82F9-478B135D74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57C1C-657F-4B2B-604D-2FB3E405F5E1}"/>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1340119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9605E-8BFB-8770-FBEA-C798E649B7F8}"/>
              </a:ext>
            </a:extLst>
          </p:cNvPr>
          <p:cNvSpPr>
            <a:spLocks noGrp="1"/>
          </p:cNvSpPr>
          <p:nvPr>
            <p:ph type="title"/>
          </p:nvPr>
        </p:nvSpPr>
        <p:spPr>
          <a:xfrm>
            <a:off x="516008" y="2664738"/>
            <a:ext cx="6522958" cy="4446175"/>
          </a:xfrm>
        </p:spPr>
        <p:txBody>
          <a:bodyPr anchor="b"/>
          <a:lstStyle>
            <a:lvl1pPr>
              <a:defRPr sz="11764"/>
            </a:lvl1pPr>
          </a:lstStyle>
          <a:p>
            <a:r>
              <a:rPr lang="en-US"/>
              <a:t>Click to edit Master title style</a:t>
            </a:r>
          </a:p>
        </p:txBody>
      </p:sp>
      <p:sp>
        <p:nvSpPr>
          <p:cNvPr id="3" name="Text Placeholder 2">
            <a:extLst>
              <a:ext uri="{FF2B5EF4-FFF2-40B4-BE49-F238E27FC236}">
                <a16:creationId xmlns:a16="http://schemas.microsoft.com/office/drawing/2014/main" id="{EBC20070-0367-CE1C-619B-1837150B6ED3}"/>
              </a:ext>
            </a:extLst>
          </p:cNvPr>
          <p:cNvSpPr>
            <a:spLocks noGrp="1"/>
          </p:cNvSpPr>
          <p:nvPr>
            <p:ph type="body" idx="1"/>
          </p:nvPr>
        </p:nvSpPr>
        <p:spPr>
          <a:xfrm>
            <a:off x="516008" y="7152977"/>
            <a:ext cx="6522958" cy="2338139"/>
          </a:xfrm>
        </p:spPr>
        <p:txBody>
          <a:bodyPr/>
          <a:lstStyle>
            <a:lvl1pPr marL="0" indent="0">
              <a:buNone/>
              <a:defRPr sz="4706">
                <a:solidFill>
                  <a:schemeClr val="tx1">
                    <a:tint val="75000"/>
                  </a:schemeClr>
                </a:solidFill>
              </a:defRPr>
            </a:lvl1pPr>
            <a:lvl2pPr marL="896367" indent="0">
              <a:buNone/>
              <a:defRPr sz="3922">
                <a:solidFill>
                  <a:schemeClr val="tx1">
                    <a:tint val="75000"/>
                  </a:schemeClr>
                </a:solidFill>
              </a:defRPr>
            </a:lvl2pPr>
            <a:lvl3pPr marL="1792734" indent="0">
              <a:buNone/>
              <a:defRPr sz="3529">
                <a:solidFill>
                  <a:schemeClr val="tx1">
                    <a:tint val="75000"/>
                  </a:schemeClr>
                </a:solidFill>
              </a:defRPr>
            </a:lvl3pPr>
            <a:lvl4pPr marL="2689101" indent="0">
              <a:buNone/>
              <a:defRPr sz="3136">
                <a:solidFill>
                  <a:schemeClr val="tx1">
                    <a:tint val="75000"/>
                  </a:schemeClr>
                </a:solidFill>
              </a:defRPr>
            </a:lvl4pPr>
            <a:lvl5pPr marL="3585469" indent="0">
              <a:buNone/>
              <a:defRPr sz="3136">
                <a:solidFill>
                  <a:schemeClr val="tx1">
                    <a:tint val="75000"/>
                  </a:schemeClr>
                </a:solidFill>
              </a:defRPr>
            </a:lvl5pPr>
            <a:lvl6pPr marL="4481835" indent="0">
              <a:buNone/>
              <a:defRPr sz="3136">
                <a:solidFill>
                  <a:schemeClr val="tx1">
                    <a:tint val="75000"/>
                  </a:schemeClr>
                </a:solidFill>
              </a:defRPr>
            </a:lvl6pPr>
            <a:lvl7pPr marL="5378202" indent="0">
              <a:buNone/>
              <a:defRPr sz="3136">
                <a:solidFill>
                  <a:schemeClr val="tx1">
                    <a:tint val="75000"/>
                  </a:schemeClr>
                </a:solidFill>
              </a:defRPr>
            </a:lvl7pPr>
            <a:lvl8pPr marL="6274569" indent="0">
              <a:buNone/>
              <a:defRPr sz="3136">
                <a:solidFill>
                  <a:schemeClr val="tx1">
                    <a:tint val="75000"/>
                  </a:schemeClr>
                </a:solidFill>
              </a:defRPr>
            </a:lvl8pPr>
            <a:lvl9pPr marL="7170936" indent="0">
              <a:buNone/>
              <a:defRPr sz="3136">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ED3009-DF5E-4B33-993D-80F4EBBA7362}"/>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5" name="Footer Placeholder 4">
            <a:extLst>
              <a:ext uri="{FF2B5EF4-FFF2-40B4-BE49-F238E27FC236}">
                <a16:creationId xmlns:a16="http://schemas.microsoft.com/office/drawing/2014/main" id="{34199CAD-AA8F-32B1-0411-B237D4D95C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1A2812-1487-FE66-0BAA-4CE6FC9A0C31}"/>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239969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A7C52-6C2C-6A39-5974-471AB224E4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26A6EF-B9CC-78FA-8A1E-6E6DCF9C3C51}"/>
              </a:ext>
            </a:extLst>
          </p:cNvPr>
          <p:cNvSpPr>
            <a:spLocks noGrp="1"/>
          </p:cNvSpPr>
          <p:nvPr>
            <p:ph sz="half" idx="1"/>
          </p:nvPr>
        </p:nvSpPr>
        <p:spPr>
          <a:xfrm>
            <a:off x="519947" y="2845355"/>
            <a:ext cx="3214211" cy="67818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E52C3E-F6C1-9F80-ACF7-20F4428E364E}"/>
              </a:ext>
            </a:extLst>
          </p:cNvPr>
          <p:cNvSpPr>
            <a:spLocks noGrp="1"/>
          </p:cNvSpPr>
          <p:nvPr>
            <p:ph sz="half" idx="2"/>
          </p:nvPr>
        </p:nvSpPr>
        <p:spPr>
          <a:xfrm>
            <a:off x="3828693" y="2845355"/>
            <a:ext cx="3214211" cy="67818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2E4C56-3BE4-D424-FA56-E237035E982F}"/>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6" name="Footer Placeholder 5">
            <a:extLst>
              <a:ext uri="{FF2B5EF4-FFF2-40B4-BE49-F238E27FC236}">
                <a16:creationId xmlns:a16="http://schemas.microsoft.com/office/drawing/2014/main" id="{E23BD1B0-1FB6-DB56-F74B-25073029B6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32C276-FF54-B671-8F99-6FA9897900B6}"/>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1440258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5FB2-7C83-D4BA-5C50-40BDA822F1F7}"/>
              </a:ext>
            </a:extLst>
          </p:cNvPr>
          <p:cNvSpPr>
            <a:spLocks noGrp="1"/>
          </p:cNvSpPr>
          <p:nvPr>
            <p:ph type="title"/>
          </p:nvPr>
        </p:nvSpPr>
        <p:spPr>
          <a:xfrm>
            <a:off x="520932" y="569072"/>
            <a:ext cx="6522958" cy="2065976"/>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CA9757-2613-D2AE-4D34-E6B8A7DA3994}"/>
              </a:ext>
            </a:extLst>
          </p:cNvPr>
          <p:cNvSpPr>
            <a:spLocks noGrp="1"/>
          </p:cNvSpPr>
          <p:nvPr>
            <p:ph type="body" idx="1"/>
          </p:nvPr>
        </p:nvSpPr>
        <p:spPr>
          <a:xfrm>
            <a:off x="520932" y="2620201"/>
            <a:ext cx="3199440" cy="1284120"/>
          </a:xfrm>
        </p:spPr>
        <p:txBody>
          <a:bodyPr anchor="b"/>
          <a:lstStyle>
            <a:lvl1pPr marL="0" indent="0">
              <a:buNone/>
              <a:defRPr sz="4706" b="1"/>
            </a:lvl1pPr>
            <a:lvl2pPr marL="896367" indent="0">
              <a:buNone/>
              <a:defRPr sz="3922" b="1"/>
            </a:lvl2pPr>
            <a:lvl3pPr marL="1792734" indent="0">
              <a:buNone/>
              <a:defRPr sz="3529" b="1"/>
            </a:lvl3pPr>
            <a:lvl4pPr marL="2689101" indent="0">
              <a:buNone/>
              <a:defRPr sz="3136" b="1"/>
            </a:lvl4pPr>
            <a:lvl5pPr marL="3585469" indent="0">
              <a:buNone/>
              <a:defRPr sz="3136" b="1"/>
            </a:lvl5pPr>
            <a:lvl6pPr marL="4481835" indent="0">
              <a:buNone/>
              <a:defRPr sz="3136" b="1"/>
            </a:lvl6pPr>
            <a:lvl7pPr marL="5378202" indent="0">
              <a:buNone/>
              <a:defRPr sz="3136" b="1"/>
            </a:lvl7pPr>
            <a:lvl8pPr marL="6274569" indent="0">
              <a:buNone/>
              <a:defRPr sz="3136" b="1"/>
            </a:lvl8pPr>
            <a:lvl9pPr marL="7170936" indent="0">
              <a:buNone/>
              <a:defRPr sz="3136" b="1"/>
            </a:lvl9pPr>
          </a:lstStyle>
          <a:p>
            <a:pPr lvl="0"/>
            <a:r>
              <a:rPr lang="en-US"/>
              <a:t>Click to edit Master text styles</a:t>
            </a:r>
          </a:p>
        </p:txBody>
      </p:sp>
      <p:sp>
        <p:nvSpPr>
          <p:cNvPr id="4" name="Content Placeholder 3">
            <a:extLst>
              <a:ext uri="{FF2B5EF4-FFF2-40B4-BE49-F238E27FC236}">
                <a16:creationId xmlns:a16="http://schemas.microsoft.com/office/drawing/2014/main" id="{F1CAAF58-07E7-8795-E905-07A80EB5DEAC}"/>
              </a:ext>
            </a:extLst>
          </p:cNvPr>
          <p:cNvSpPr>
            <a:spLocks noGrp="1"/>
          </p:cNvSpPr>
          <p:nvPr>
            <p:ph sz="half" idx="2"/>
          </p:nvPr>
        </p:nvSpPr>
        <p:spPr>
          <a:xfrm>
            <a:off x="520932" y="3904323"/>
            <a:ext cx="3199440" cy="5742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31E39B-3061-1C51-6B30-EE9C967F73DD}"/>
              </a:ext>
            </a:extLst>
          </p:cNvPr>
          <p:cNvSpPr>
            <a:spLocks noGrp="1"/>
          </p:cNvSpPr>
          <p:nvPr>
            <p:ph type="body" sz="quarter" idx="3"/>
          </p:nvPr>
        </p:nvSpPr>
        <p:spPr>
          <a:xfrm>
            <a:off x="3828694" y="2620201"/>
            <a:ext cx="3215196" cy="1284120"/>
          </a:xfrm>
        </p:spPr>
        <p:txBody>
          <a:bodyPr anchor="b"/>
          <a:lstStyle>
            <a:lvl1pPr marL="0" indent="0">
              <a:buNone/>
              <a:defRPr sz="4706" b="1"/>
            </a:lvl1pPr>
            <a:lvl2pPr marL="896367" indent="0">
              <a:buNone/>
              <a:defRPr sz="3922" b="1"/>
            </a:lvl2pPr>
            <a:lvl3pPr marL="1792734" indent="0">
              <a:buNone/>
              <a:defRPr sz="3529" b="1"/>
            </a:lvl3pPr>
            <a:lvl4pPr marL="2689101" indent="0">
              <a:buNone/>
              <a:defRPr sz="3136" b="1"/>
            </a:lvl4pPr>
            <a:lvl5pPr marL="3585469" indent="0">
              <a:buNone/>
              <a:defRPr sz="3136" b="1"/>
            </a:lvl5pPr>
            <a:lvl6pPr marL="4481835" indent="0">
              <a:buNone/>
              <a:defRPr sz="3136" b="1"/>
            </a:lvl6pPr>
            <a:lvl7pPr marL="5378202" indent="0">
              <a:buNone/>
              <a:defRPr sz="3136" b="1"/>
            </a:lvl7pPr>
            <a:lvl8pPr marL="6274569" indent="0">
              <a:buNone/>
              <a:defRPr sz="3136" b="1"/>
            </a:lvl8pPr>
            <a:lvl9pPr marL="7170936" indent="0">
              <a:buNone/>
              <a:defRPr sz="3136" b="1"/>
            </a:lvl9pPr>
          </a:lstStyle>
          <a:p>
            <a:pPr lvl="0"/>
            <a:r>
              <a:rPr lang="en-US"/>
              <a:t>Click to edit Master text styles</a:t>
            </a:r>
          </a:p>
        </p:txBody>
      </p:sp>
      <p:sp>
        <p:nvSpPr>
          <p:cNvPr id="6" name="Content Placeholder 5">
            <a:extLst>
              <a:ext uri="{FF2B5EF4-FFF2-40B4-BE49-F238E27FC236}">
                <a16:creationId xmlns:a16="http://schemas.microsoft.com/office/drawing/2014/main" id="{38122E77-0189-E449-8DF0-B5BAAE143220}"/>
              </a:ext>
            </a:extLst>
          </p:cNvPr>
          <p:cNvSpPr>
            <a:spLocks noGrp="1"/>
          </p:cNvSpPr>
          <p:nvPr>
            <p:ph sz="quarter" idx="4"/>
          </p:nvPr>
        </p:nvSpPr>
        <p:spPr>
          <a:xfrm>
            <a:off x="3828694" y="3904323"/>
            <a:ext cx="3215196" cy="5742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7E9D25-2BB8-21F2-E8A2-570381AE5602}"/>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8" name="Footer Placeholder 7">
            <a:extLst>
              <a:ext uri="{FF2B5EF4-FFF2-40B4-BE49-F238E27FC236}">
                <a16:creationId xmlns:a16="http://schemas.microsoft.com/office/drawing/2014/main" id="{78364F5D-6CE2-3129-1EA3-8B0D486BDB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E23A8F-E7C1-E16E-7490-3CBE6C9C17CC}"/>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288998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0E9C1-51D5-70D7-17F7-B3DA955717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A70D7A-A493-28F6-11A5-902805A17FFA}"/>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4" name="Footer Placeholder 3">
            <a:extLst>
              <a:ext uri="{FF2B5EF4-FFF2-40B4-BE49-F238E27FC236}">
                <a16:creationId xmlns:a16="http://schemas.microsoft.com/office/drawing/2014/main" id="{52BCF098-ECA9-326E-96D4-D87A85E39C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28B6B2-397A-44BD-5259-40925C1823BC}"/>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276697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8E017A-08EF-8BFA-59B8-417231AD4624}"/>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3" name="Footer Placeholder 2">
            <a:extLst>
              <a:ext uri="{FF2B5EF4-FFF2-40B4-BE49-F238E27FC236}">
                <a16:creationId xmlns:a16="http://schemas.microsoft.com/office/drawing/2014/main" id="{C9D3FB18-08CC-967E-A07A-24DF4BA69F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E1A27E-7212-01EE-15C9-6AFEB57E66DB}"/>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1314519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5A8B2-E128-C684-7610-44FA5A5113AA}"/>
              </a:ext>
            </a:extLst>
          </p:cNvPr>
          <p:cNvSpPr>
            <a:spLocks noGrp="1"/>
          </p:cNvSpPr>
          <p:nvPr>
            <p:ph type="title"/>
          </p:nvPr>
        </p:nvSpPr>
        <p:spPr>
          <a:xfrm>
            <a:off x="520932" y="712576"/>
            <a:ext cx="2439215" cy="2494016"/>
          </a:xfrm>
        </p:spPr>
        <p:txBody>
          <a:bodyPr anchor="b"/>
          <a:lstStyle>
            <a:lvl1pPr>
              <a:defRPr sz="6274"/>
            </a:lvl1pPr>
          </a:lstStyle>
          <a:p>
            <a:r>
              <a:rPr lang="en-US"/>
              <a:t>Click to edit Master title style</a:t>
            </a:r>
          </a:p>
        </p:txBody>
      </p:sp>
      <p:sp>
        <p:nvSpPr>
          <p:cNvPr id="3" name="Content Placeholder 2">
            <a:extLst>
              <a:ext uri="{FF2B5EF4-FFF2-40B4-BE49-F238E27FC236}">
                <a16:creationId xmlns:a16="http://schemas.microsoft.com/office/drawing/2014/main" id="{2D2B60BB-48C8-C277-0E36-785712102418}"/>
              </a:ext>
            </a:extLst>
          </p:cNvPr>
          <p:cNvSpPr>
            <a:spLocks noGrp="1"/>
          </p:cNvSpPr>
          <p:nvPr>
            <p:ph idx="1"/>
          </p:nvPr>
        </p:nvSpPr>
        <p:spPr>
          <a:xfrm>
            <a:off x="3215197" y="1538966"/>
            <a:ext cx="3828693" cy="7595861"/>
          </a:xfrm>
        </p:spPr>
        <p:txBody>
          <a:bodyPr/>
          <a:lstStyle>
            <a:lvl1pPr>
              <a:defRPr sz="6274"/>
            </a:lvl1pPr>
            <a:lvl2pPr>
              <a:defRPr sz="5490"/>
            </a:lvl2pPr>
            <a:lvl3pPr>
              <a:defRPr sz="4706"/>
            </a:lvl3pPr>
            <a:lvl4pPr>
              <a:defRPr sz="3922"/>
            </a:lvl4pPr>
            <a:lvl5pPr>
              <a:defRPr sz="3922"/>
            </a:lvl5pPr>
            <a:lvl6pPr>
              <a:defRPr sz="3922"/>
            </a:lvl6pPr>
            <a:lvl7pPr>
              <a:defRPr sz="3922"/>
            </a:lvl7pPr>
            <a:lvl8pPr>
              <a:defRPr sz="3922"/>
            </a:lvl8pPr>
            <a:lvl9pPr>
              <a:defRPr sz="39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8A9A03-1E83-C4A7-3B72-C94D4C902394}"/>
              </a:ext>
            </a:extLst>
          </p:cNvPr>
          <p:cNvSpPr>
            <a:spLocks noGrp="1"/>
          </p:cNvSpPr>
          <p:nvPr>
            <p:ph type="body" sz="half" idx="2"/>
          </p:nvPr>
        </p:nvSpPr>
        <p:spPr>
          <a:xfrm>
            <a:off x="520932" y="3206591"/>
            <a:ext cx="2439215" cy="5940607"/>
          </a:xfrm>
        </p:spPr>
        <p:txBody>
          <a:bodyPr/>
          <a:lstStyle>
            <a:lvl1pPr marL="0" indent="0">
              <a:buNone/>
              <a:defRPr sz="3136"/>
            </a:lvl1pPr>
            <a:lvl2pPr marL="896367" indent="0">
              <a:buNone/>
              <a:defRPr sz="2745"/>
            </a:lvl2pPr>
            <a:lvl3pPr marL="1792734" indent="0">
              <a:buNone/>
              <a:defRPr sz="2352"/>
            </a:lvl3pPr>
            <a:lvl4pPr marL="2689101" indent="0">
              <a:buNone/>
              <a:defRPr sz="1961"/>
            </a:lvl4pPr>
            <a:lvl5pPr marL="3585469" indent="0">
              <a:buNone/>
              <a:defRPr sz="1961"/>
            </a:lvl5pPr>
            <a:lvl6pPr marL="4481835" indent="0">
              <a:buNone/>
              <a:defRPr sz="1961"/>
            </a:lvl6pPr>
            <a:lvl7pPr marL="5378202" indent="0">
              <a:buNone/>
              <a:defRPr sz="1961"/>
            </a:lvl7pPr>
            <a:lvl8pPr marL="6274569" indent="0">
              <a:buNone/>
              <a:defRPr sz="1961"/>
            </a:lvl8pPr>
            <a:lvl9pPr marL="7170936" indent="0">
              <a:buNone/>
              <a:defRPr sz="1961"/>
            </a:lvl9pPr>
          </a:lstStyle>
          <a:p>
            <a:pPr lvl="0"/>
            <a:r>
              <a:rPr lang="en-US"/>
              <a:t>Click to edit Master text styles</a:t>
            </a:r>
          </a:p>
        </p:txBody>
      </p:sp>
      <p:sp>
        <p:nvSpPr>
          <p:cNvPr id="5" name="Date Placeholder 4">
            <a:extLst>
              <a:ext uri="{FF2B5EF4-FFF2-40B4-BE49-F238E27FC236}">
                <a16:creationId xmlns:a16="http://schemas.microsoft.com/office/drawing/2014/main" id="{912DC4D6-A3A4-0783-1CEE-C3573FA63364}"/>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6" name="Footer Placeholder 5">
            <a:extLst>
              <a:ext uri="{FF2B5EF4-FFF2-40B4-BE49-F238E27FC236}">
                <a16:creationId xmlns:a16="http://schemas.microsoft.com/office/drawing/2014/main" id="{2671428C-CE54-6CE2-8F1D-516034F2D2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C64A6F-F6FF-A50F-BD47-0463BF1A168D}"/>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1154704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F1B0-3EFD-9A7A-42E9-65CA788E526D}"/>
              </a:ext>
            </a:extLst>
          </p:cNvPr>
          <p:cNvSpPr>
            <a:spLocks noGrp="1"/>
          </p:cNvSpPr>
          <p:nvPr>
            <p:ph type="title"/>
          </p:nvPr>
        </p:nvSpPr>
        <p:spPr>
          <a:xfrm>
            <a:off x="520932" y="712576"/>
            <a:ext cx="2439215" cy="2494016"/>
          </a:xfrm>
        </p:spPr>
        <p:txBody>
          <a:bodyPr anchor="b"/>
          <a:lstStyle>
            <a:lvl1pPr>
              <a:defRPr sz="6274"/>
            </a:lvl1pPr>
          </a:lstStyle>
          <a:p>
            <a:r>
              <a:rPr lang="en-US"/>
              <a:t>Click to edit Master title style</a:t>
            </a:r>
          </a:p>
        </p:txBody>
      </p:sp>
      <p:sp>
        <p:nvSpPr>
          <p:cNvPr id="3" name="Picture Placeholder 2">
            <a:extLst>
              <a:ext uri="{FF2B5EF4-FFF2-40B4-BE49-F238E27FC236}">
                <a16:creationId xmlns:a16="http://schemas.microsoft.com/office/drawing/2014/main" id="{9B425CB8-1F24-C7B9-D84C-9001B572C222}"/>
              </a:ext>
            </a:extLst>
          </p:cNvPr>
          <p:cNvSpPr>
            <a:spLocks noGrp="1"/>
          </p:cNvSpPr>
          <p:nvPr>
            <p:ph type="pic" idx="1"/>
          </p:nvPr>
        </p:nvSpPr>
        <p:spPr>
          <a:xfrm>
            <a:off x="3215197" y="1538966"/>
            <a:ext cx="3828693" cy="7595861"/>
          </a:xfrm>
        </p:spPr>
        <p:txBody>
          <a:bodyPr/>
          <a:lstStyle>
            <a:lvl1pPr marL="0" indent="0">
              <a:buNone/>
              <a:defRPr sz="6274"/>
            </a:lvl1pPr>
            <a:lvl2pPr marL="896367" indent="0">
              <a:buNone/>
              <a:defRPr sz="5490"/>
            </a:lvl2pPr>
            <a:lvl3pPr marL="1792734" indent="0">
              <a:buNone/>
              <a:defRPr sz="4706"/>
            </a:lvl3pPr>
            <a:lvl4pPr marL="2689101" indent="0">
              <a:buNone/>
              <a:defRPr sz="3922"/>
            </a:lvl4pPr>
            <a:lvl5pPr marL="3585469" indent="0">
              <a:buNone/>
              <a:defRPr sz="3922"/>
            </a:lvl5pPr>
            <a:lvl6pPr marL="4481835" indent="0">
              <a:buNone/>
              <a:defRPr sz="3922"/>
            </a:lvl6pPr>
            <a:lvl7pPr marL="5378202" indent="0">
              <a:buNone/>
              <a:defRPr sz="3922"/>
            </a:lvl7pPr>
            <a:lvl8pPr marL="6274569" indent="0">
              <a:buNone/>
              <a:defRPr sz="3922"/>
            </a:lvl8pPr>
            <a:lvl9pPr marL="7170936" indent="0">
              <a:buNone/>
              <a:defRPr sz="3922"/>
            </a:lvl9pPr>
          </a:lstStyle>
          <a:p>
            <a:endParaRPr lang="en-US"/>
          </a:p>
        </p:txBody>
      </p:sp>
      <p:sp>
        <p:nvSpPr>
          <p:cNvPr id="4" name="Text Placeholder 3">
            <a:extLst>
              <a:ext uri="{FF2B5EF4-FFF2-40B4-BE49-F238E27FC236}">
                <a16:creationId xmlns:a16="http://schemas.microsoft.com/office/drawing/2014/main" id="{D7F57605-655D-4588-06CF-109002D53649}"/>
              </a:ext>
            </a:extLst>
          </p:cNvPr>
          <p:cNvSpPr>
            <a:spLocks noGrp="1"/>
          </p:cNvSpPr>
          <p:nvPr>
            <p:ph type="body" sz="half" idx="2"/>
          </p:nvPr>
        </p:nvSpPr>
        <p:spPr>
          <a:xfrm>
            <a:off x="520932" y="3206591"/>
            <a:ext cx="2439215" cy="5940607"/>
          </a:xfrm>
        </p:spPr>
        <p:txBody>
          <a:bodyPr/>
          <a:lstStyle>
            <a:lvl1pPr marL="0" indent="0">
              <a:buNone/>
              <a:defRPr sz="3136"/>
            </a:lvl1pPr>
            <a:lvl2pPr marL="896367" indent="0">
              <a:buNone/>
              <a:defRPr sz="2745"/>
            </a:lvl2pPr>
            <a:lvl3pPr marL="1792734" indent="0">
              <a:buNone/>
              <a:defRPr sz="2352"/>
            </a:lvl3pPr>
            <a:lvl4pPr marL="2689101" indent="0">
              <a:buNone/>
              <a:defRPr sz="1961"/>
            </a:lvl4pPr>
            <a:lvl5pPr marL="3585469" indent="0">
              <a:buNone/>
              <a:defRPr sz="1961"/>
            </a:lvl5pPr>
            <a:lvl6pPr marL="4481835" indent="0">
              <a:buNone/>
              <a:defRPr sz="1961"/>
            </a:lvl6pPr>
            <a:lvl7pPr marL="5378202" indent="0">
              <a:buNone/>
              <a:defRPr sz="1961"/>
            </a:lvl7pPr>
            <a:lvl8pPr marL="6274569" indent="0">
              <a:buNone/>
              <a:defRPr sz="1961"/>
            </a:lvl8pPr>
            <a:lvl9pPr marL="7170936" indent="0">
              <a:buNone/>
              <a:defRPr sz="1961"/>
            </a:lvl9pPr>
          </a:lstStyle>
          <a:p>
            <a:pPr lvl="0"/>
            <a:r>
              <a:rPr lang="en-US"/>
              <a:t>Click to edit Master text styles</a:t>
            </a:r>
          </a:p>
        </p:txBody>
      </p:sp>
      <p:sp>
        <p:nvSpPr>
          <p:cNvPr id="5" name="Date Placeholder 4">
            <a:extLst>
              <a:ext uri="{FF2B5EF4-FFF2-40B4-BE49-F238E27FC236}">
                <a16:creationId xmlns:a16="http://schemas.microsoft.com/office/drawing/2014/main" id="{D5061B85-802D-22B9-256F-72FE145D82F5}"/>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6" name="Footer Placeholder 5">
            <a:extLst>
              <a:ext uri="{FF2B5EF4-FFF2-40B4-BE49-F238E27FC236}">
                <a16:creationId xmlns:a16="http://schemas.microsoft.com/office/drawing/2014/main" id="{3015C246-F4E2-52B7-3845-C70E6A9B66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6CEA47-F5B6-094C-F7A1-BFCE11079B1F}"/>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1431325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2DE8E-C827-8DDD-4844-0EB226880A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B330D6-0704-1DC8-6F27-03E6729848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293D15-FFCF-906B-48D2-727D96F53037}"/>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5" name="Footer Placeholder 4">
            <a:extLst>
              <a:ext uri="{FF2B5EF4-FFF2-40B4-BE49-F238E27FC236}">
                <a16:creationId xmlns:a16="http://schemas.microsoft.com/office/drawing/2014/main" id="{E8D5F8DD-7839-938F-7BC4-E06E02D6B7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E379EF-26CC-EAFE-8D95-C557C1D77AAB}"/>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387770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80F0B8-9184-E141-76AB-8DBFA3859D3F}"/>
              </a:ext>
            </a:extLst>
          </p:cNvPr>
          <p:cNvSpPr>
            <a:spLocks noGrp="1"/>
          </p:cNvSpPr>
          <p:nvPr>
            <p:ph type="title" orient="vert"/>
          </p:nvPr>
        </p:nvSpPr>
        <p:spPr>
          <a:xfrm>
            <a:off x="5412164" y="569071"/>
            <a:ext cx="1630739" cy="905812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1A7884-5DC5-10EA-2C84-AF451738E889}"/>
              </a:ext>
            </a:extLst>
          </p:cNvPr>
          <p:cNvSpPr>
            <a:spLocks noGrp="1"/>
          </p:cNvSpPr>
          <p:nvPr>
            <p:ph type="body" orient="vert" idx="1"/>
          </p:nvPr>
        </p:nvSpPr>
        <p:spPr>
          <a:xfrm>
            <a:off x="519946" y="569071"/>
            <a:ext cx="4797683" cy="90581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E758BB-7234-30FD-25C2-A6835B107208}"/>
              </a:ext>
            </a:extLst>
          </p:cNvPr>
          <p:cNvSpPr>
            <a:spLocks noGrp="1"/>
          </p:cNvSpPr>
          <p:nvPr>
            <p:ph type="dt" sz="half" idx="10"/>
          </p:nvPr>
        </p:nvSpPr>
        <p:spPr/>
        <p:txBody>
          <a:bodyPr/>
          <a:lstStyle/>
          <a:p>
            <a:fld id="{5876172B-8F90-4F25-9780-BBEA068E3FB5}" type="datetimeFigureOut">
              <a:rPr lang="en-US" smtClean="0"/>
              <a:t>9/30/2026</a:t>
            </a:fld>
            <a:endParaRPr lang="en-US"/>
          </a:p>
        </p:txBody>
      </p:sp>
      <p:sp>
        <p:nvSpPr>
          <p:cNvPr id="5" name="Footer Placeholder 4">
            <a:extLst>
              <a:ext uri="{FF2B5EF4-FFF2-40B4-BE49-F238E27FC236}">
                <a16:creationId xmlns:a16="http://schemas.microsoft.com/office/drawing/2014/main" id="{79DE9AA3-38EE-6CE8-5F1B-ADBA91D4F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9094BF-04B6-309D-CD04-0A8F427E50E9}"/>
              </a:ext>
            </a:extLst>
          </p:cNvPr>
          <p:cNvSpPr>
            <a:spLocks noGrp="1"/>
          </p:cNvSpPr>
          <p:nvPr>
            <p:ph type="sldNum" sz="quarter" idx="12"/>
          </p:nvPr>
        </p:nvSpPr>
        <p:spPr/>
        <p:txBody>
          <a:bodyPr/>
          <a:lstStyle/>
          <a:p>
            <a:fld id="{6A9305F0-71CF-4562-9832-4076EC1A99FC}" type="slidenum">
              <a:rPr lang="en-US" smtClean="0"/>
              <a:t>‹#›</a:t>
            </a:fld>
            <a:endParaRPr lang="en-US"/>
          </a:p>
        </p:txBody>
      </p:sp>
    </p:spTree>
    <p:extLst>
      <p:ext uri="{BB962C8B-B14F-4D97-AF65-F5344CB8AC3E}">
        <p14:creationId xmlns:p14="http://schemas.microsoft.com/office/powerpoint/2010/main" val="3918356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6923A1-E94F-9290-6427-009D5600774C}"/>
              </a:ext>
            </a:extLst>
          </p:cNvPr>
          <p:cNvSpPr>
            <a:spLocks noGrp="1"/>
          </p:cNvSpPr>
          <p:nvPr>
            <p:ph type="title"/>
          </p:nvPr>
        </p:nvSpPr>
        <p:spPr>
          <a:xfrm>
            <a:off x="519947" y="569072"/>
            <a:ext cx="6522958" cy="2065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83B3CD-1515-4760-B814-2DB02A83E1B6}"/>
              </a:ext>
            </a:extLst>
          </p:cNvPr>
          <p:cNvSpPr>
            <a:spLocks noGrp="1"/>
          </p:cNvSpPr>
          <p:nvPr>
            <p:ph type="body" idx="1"/>
          </p:nvPr>
        </p:nvSpPr>
        <p:spPr>
          <a:xfrm>
            <a:off x="519947" y="2845355"/>
            <a:ext cx="6522958" cy="67818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51C5B2-EC67-B4B0-3582-BC758ED5DD4A}"/>
              </a:ext>
            </a:extLst>
          </p:cNvPr>
          <p:cNvSpPr>
            <a:spLocks noGrp="1"/>
          </p:cNvSpPr>
          <p:nvPr>
            <p:ph type="dt" sz="half" idx="2"/>
          </p:nvPr>
        </p:nvSpPr>
        <p:spPr>
          <a:xfrm>
            <a:off x="519947" y="9906785"/>
            <a:ext cx="1701641" cy="569071"/>
          </a:xfrm>
          <a:prstGeom prst="rect">
            <a:avLst/>
          </a:prstGeom>
        </p:spPr>
        <p:txBody>
          <a:bodyPr vert="horz" lIns="91440" tIns="45720" rIns="91440" bIns="45720" rtlCol="0" anchor="ctr"/>
          <a:lstStyle>
            <a:lvl1pPr algn="l">
              <a:defRPr sz="2352">
                <a:solidFill>
                  <a:schemeClr val="tx1">
                    <a:tint val="75000"/>
                  </a:schemeClr>
                </a:solidFill>
              </a:defRPr>
            </a:lvl1pPr>
          </a:lstStyle>
          <a:p>
            <a:fld id="{5876172B-8F90-4F25-9780-BBEA068E3FB5}" type="datetimeFigureOut">
              <a:rPr lang="en-US" smtClean="0"/>
              <a:t>9/30/2026</a:t>
            </a:fld>
            <a:endParaRPr lang="en-US"/>
          </a:p>
        </p:txBody>
      </p:sp>
      <p:sp>
        <p:nvSpPr>
          <p:cNvPr id="5" name="Footer Placeholder 4">
            <a:extLst>
              <a:ext uri="{FF2B5EF4-FFF2-40B4-BE49-F238E27FC236}">
                <a16:creationId xmlns:a16="http://schemas.microsoft.com/office/drawing/2014/main" id="{E9107817-05D2-0961-A47E-8A9439024610}"/>
              </a:ext>
            </a:extLst>
          </p:cNvPr>
          <p:cNvSpPr>
            <a:spLocks noGrp="1"/>
          </p:cNvSpPr>
          <p:nvPr>
            <p:ph type="ftr" sz="quarter" idx="3"/>
          </p:nvPr>
        </p:nvSpPr>
        <p:spPr>
          <a:xfrm>
            <a:off x="2505195" y="9906785"/>
            <a:ext cx="2552462" cy="569071"/>
          </a:xfrm>
          <a:prstGeom prst="rect">
            <a:avLst/>
          </a:prstGeom>
        </p:spPr>
        <p:txBody>
          <a:bodyPr vert="horz" lIns="91440" tIns="45720" rIns="91440" bIns="45720" rtlCol="0" anchor="ctr"/>
          <a:lstStyle>
            <a:lvl1pPr algn="ctr">
              <a:defRPr sz="2352">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293025-0DDE-F9F9-B6C5-D822A8E1C2BD}"/>
              </a:ext>
            </a:extLst>
          </p:cNvPr>
          <p:cNvSpPr>
            <a:spLocks noGrp="1"/>
          </p:cNvSpPr>
          <p:nvPr>
            <p:ph type="sldNum" sz="quarter" idx="4"/>
          </p:nvPr>
        </p:nvSpPr>
        <p:spPr>
          <a:xfrm>
            <a:off x="5341263" y="9906785"/>
            <a:ext cx="1701641" cy="569071"/>
          </a:xfrm>
          <a:prstGeom prst="rect">
            <a:avLst/>
          </a:prstGeom>
        </p:spPr>
        <p:txBody>
          <a:bodyPr vert="horz" lIns="91440" tIns="45720" rIns="91440" bIns="45720" rtlCol="0" anchor="ctr"/>
          <a:lstStyle>
            <a:lvl1pPr algn="r">
              <a:defRPr sz="2352">
                <a:solidFill>
                  <a:schemeClr val="tx1">
                    <a:tint val="75000"/>
                  </a:schemeClr>
                </a:solidFill>
              </a:defRPr>
            </a:lvl1pPr>
          </a:lstStyle>
          <a:p>
            <a:fld id="{6A9305F0-71CF-4562-9832-4076EC1A99FC}" type="slidenum">
              <a:rPr lang="en-US" smtClean="0"/>
              <a:t>‹#›</a:t>
            </a:fld>
            <a:endParaRPr lang="en-US"/>
          </a:p>
        </p:txBody>
      </p:sp>
    </p:spTree>
    <p:extLst>
      <p:ext uri="{BB962C8B-B14F-4D97-AF65-F5344CB8AC3E}">
        <p14:creationId xmlns:p14="http://schemas.microsoft.com/office/powerpoint/2010/main" val="1452264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792734" rtl="0" eaLnBrk="1" latinLnBrk="0" hangingPunct="1">
        <a:lnSpc>
          <a:spcPct val="90000"/>
        </a:lnSpc>
        <a:spcBef>
          <a:spcPct val="0"/>
        </a:spcBef>
        <a:buNone/>
        <a:defRPr sz="8626" kern="1200">
          <a:solidFill>
            <a:schemeClr val="tx1"/>
          </a:solidFill>
          <a:latin typeface="+mj-lt"/>
          <a:ea typeface="+mj-ea"/>
          <a:cs typeface="+mj-cs"/>
        </a:defRPr>
      </a:lvl1pPr>
    </p:titleStyle>
    <p:bodyStyle>
      <a:lvl1pPr marL="448183" indent="-448183" algn="l" defTabSz="1792734" rtl="0" eaLnBrk="1" latinLnBrk="0" hangingPunct="1">
        <a:lnSpc>
          <a:spcPct val="90000"/>
        </a:lnSpc>
        <a:spcBef>
          <a:spcPts val="1961"/>
        </a:spcBef>
        <a:buFont typeface="Arial" panose="020B0604020202020204" pitchFamily="34" charset="0"/>
        <a:buChar char="•"/>
        <a:defRPr sz="5490" kern="1200">
          <a:solidFill>
            <a:schemeClr val="tx1"/>
          </a:solidFill>
          <a:latin typeface="+mn-lt"/>
          <a:ea typeface="+mn-ea"/>
          <a:cs typeface="+mn-cs"/>
        </a:defRPr>
      </a:lvl1pPr>
      <a:lvl2pPr marL="1344550" indent="-448183" algn="l" defTabSz="1792734" rtl="0" eaLnBrk="1" latinLnBrk="0" hangingPunct="1">
        <a:lnSpc>
          <a:spcPct val="90000"/>
        </a:lnSpc>
        <a:spcBef>
          <a:spcPts val="980"/>
        </a:spcBef>
        <a:buFont typeface="Arial" panose="020B0604020202020204" pitchFamily="34" charset="0"/>
        <a:buChar char="•"/>
        <a:defRPr sz="4706" kern="1200">
          <a:solidFill>
            <a:schemeClr val="tx1"/>
          </a:solidFill>
          <a:latin typeface="+mn-lt"/>
          <a:ea typeface="+mn-ea"/>
          <a:cs typeface="+mn-cs"/>
        </a:defRPr>
      </a:lvl2pPr>
      <a:lvl3pPr marL="2240917" indent="-448183" algn="l" defTabSz="1792734" rtl="0" eaLnBrk="1" latinLnBrk="0" hangingPunct="1">
        <a:lnSpc>
          <a:spcPct val="90000"/>
        </a:lnSpc>
        <a:spcBef>
          <a:spcPts val="980"/>
        </a:spcBef>
        <a:buFont typeface="Arial" panose="020B0604020202020204" pitchFamily="34" charset="0"/>
        <a:buChar char="•"/>
        <a:defRPr sz="3922" kern="1200">
          <a:solidFill>
            <a:schemeClr val="tx1"/>
          </a:solidFill>
          <a:latin typeface="+mn-lt"/>
          <a:ea typeface="+mn-ea"/>
          <a:cs typeface="+mn-cs"/>
        </a:defRPr>
      </a:lvl3pPr>
      <a:lvl4pPr marL="3137285" indent="-448183" algn="l" defTabSz="1792734" rtl="0" eaLnBrk="1" latinLnBrk="0" hangingPunct="1">
        <a:lnSpc>
          <a:spcPct val="90000"/>
        </a:lnSpc>
        <a:spcBef>
          <a:spcPts val="980"/>
        </a:spcBef>
        <a:buFont typeface="Arial" panose="020B0604020202020204" pitchFamily="34" charset="0"/>
        <a:buChar char="•"/>
        <a:defRPr sz="3529" kern="1200">
          <a:solidFill>
            <a:schemeClr val="tx1"/>
          </a:solidFill>
          <a:latin typeface="+mn-lt"/>
          <a:ea typeface="+mn-ea"/>
          <a:cs typeface="+mn-cs"/>
        </a:defRPr>
      </a:lvl4pPr>
      <a:lvl5pPr marL="4033652" indent="-448183" algn="l" defTabSz="1792734" rtl="0" eaLnBrk="1" latinLnBrk="0" hangingPunct="1">
        <a:lnSpc>
          <a:spcPct val="90000"/>
        </a:lnSpc>
        <a:spcBef>
          <a:spcPts val="980"/>
        </a:spcBef>
        <a:buFont typeface="Arial" panose="020B0604020202020204" pitchFamily="34" charset="0"/>
        <a:buChar char="•"/>
        <a:defRPr sz="3529" kern="1200">
          <a:solidFill>
            <a:schemeClr val="tx1"/>
          </a:solidFill>
          <a:latin typeface="+mn-lt"/>
          <a:ea typeface="+mn-ea"/>
          <a:cs typeface="+mn-cs"/>
        </a:defRPr>
      </a:lvl5pPr>
      <a:lvl6pPr marL="4930019" indent="-448183" algn="l" defTabSz="1792734" rtl="0" eaLnBrk="1" latinLnBrk="0" hangingPunct="1">
        <a:lnSpc>
          <a:spcPct val="90000"/>
        </a:lnSpc>
        <a:spcBef>
          <a:spcPts val="980"/>
        </a:spcBef>
        <a:buFont typeface="Arial" panose="020B0604020202020204" pitchFamily="34" charset="0"/>
        <a:buChar char="•"/>
        <a:defRPr sz="3529" kern="1200">
          <a:solidFill>
            <a:schemeClr val="tx1"/>
          </a:solidFill>
          <a:latin typeface="+mn-lt"/>
          <a:ea typeface="+mn-ea"/>
          <a:cs typeface="+mn-cs"/>
        </a:defRPr>
      </a:lvl6pPr>
      <a:lvl7pPr marL="5826386" indent="-448183" algn="l" defTabSz="1792734" rtl="0" eaLnBrk="1" latinLnBrk="0" hangingPunct="1">
        <a:lnSpc>
          <a:spcPct val="90000"/>
        </a:lnSpc>
        <a:spcBef>
          <a:spcPts val="980"/>
        </a:spcBef>
        <a:buFont typeface="Arial" panose="020B0604020202020204" pitchFamily="34" charset="0"/>
        <a:buChar char="•"/>
        <a:defRPr sz="3529" kern="1200">
          <a:solidFill>
            <a:schemeClr val="tx1"/>
          </a:solidFill>
          <a:latin typeface="+mn-lt"/>
          <a:ea typeface="+mn-ea"/>
          <a:cs typeface="+mn-cs"/>
        </a:defRPr>
      </a:lvl7pPr>
      <a:lvl8pPr marL="6722753" indent="-448183" algn="l" defTabSz="1792734" rtl="0" eaLnBrk="1" latinLnBrk="0" hangingPunct="1">
        <a:lnSpc>
          <a:spcPct val="90000"/>
        </a:lnSpc>
        <a:spcBef>
          <a:spcPts val="980"/>
        </a:spcBef>
        <a:buFont typeface="Arial" panose="020B0604020202020204" pitchFamily="34" charset="0"/>
        <a:buChar char="•"/>
        <a:defRPr sz="3529" kern="1200">
          <a:solidFill>
            <a:schemeClr val="tx1"/>
          </a:solidFill>
          <a:latin typeface="+mn-lt"/>
          <a:ea typeface="+mn-ea"/>
          <a:cs typeface="+mn-cs"/>
        </a:defRPr>
      </a:lvl8pPr>
      <a:lvl9pPr marL="7619119" indent="-448183" algn="l" defTabSz="1792734" rtl="0" eaLnBrk="1" latinLnBrk="0" hangingPunct="1">
        <a:lnSpc>
          <a:spcPct val="90000"/>
        </a:lnSpc>
        <a:spcBef>
          <a:spcPts val="980"/>
        </a:spcBef>
        <a:buFont typeface="Arial" panose="020B0604020202020204" pitchFamily="34" charset="0"/>
        <a:buChar char="•"/>
        <a:defRPr sz="3529" kern="1200">
          <a:solidFill>
            <a:schemeClr val="tx1"/>
          </a:solidFill>
          <a:latin typeface="+mn-lt"/>
          <a:ea typeface="+mn-ea"/>
          <a:cs typeface="+mn-cs"/>
        </a:defRPr>
      </a:lvl9pPr>
    </p:bodyStyle>
    <p:otherStyle>
      <a:defPPr>
        <a:defRPr lang="en-US"/>
      </a:defPPr>
      <a:lvl1pPr marL="0" algn="l" defTabSz="1792734" rtl="0" eaLnBrk="1" latinLnBrk="0" hangingPunct="1">
        <a:defRPr sz="3529" kern="1200">
          <a:solidFill>
            <a:schemeClr val="tx1"/>
          </a:solidFill>
          <a:latin typeface="+mn-lt"/>
          <a:ea typeface="+mn-ea"/>
          <a:cs typeface="+mn-cs"/>
        </a:defRPr>
      </a:lvl1pPr>
      <a:lvl2pPr marL="896367" algn="l" defTabSz="1792734" rtl="0" eaLnBrk="1" latinLnBrk="0" hangingPunct="1">
        <a:defRPr sz="3529" kern="1200">
          <a:solidFill>
            <a:schemeClr val="tx1"/>
          </a:solidFill>
          <a:latin typeface="+mn-lt"/>
          <a:ea typeface="+mn-ea"/>
          <a:cs typeface="+mn-cs"/>
        </a:defRPr>
      </a:lvl2pPr>
      <a:lvl3pPr marL="1792734" algn="l" defTabSz="1792734" rtl="0" eaLnBrk="1" latinLnBrk="0" hangingPunct="1">
        <a:defRPr sz="3529" kern="1200">
          <a:solidFill>
            <a:schemeClr val="tx1"/>
          </a:solidFill>
          <a:latin typeface="+mn-lt"/>
          <a:ea typeface="+mn-ea"/>
          <a:cs typeface="+mn-cs"/>
        </a:defRPr>
      </a:lvl3pPr>
      <a:lvl4pPr marL="2689101" algn="l" defTabSz="1792734" rtl="0" eaLnBrk="1" latinLnBrk="0" hangingPunct="1">
        <a:defRPr sz="3529" kern="1200">
          <a:solidFill>
            <a:schemeClr val="tx1"/>
          </a:solidFill>
          <a:latin typeface="+mn-lt"/>
          <a:ea typeface="+mn-ea"/>
          <a:cs typeface="+mn-cs"/>
        </a:defRPr>
      </a:lvl4pPr>
      <a:lvl5pPr marL="3585469" algn="l" defTabSz="1792734" rtl="0" eaLnBrk="1" latinLnBrk="0" hangingPunct="1">
        <a:defRPr sz="3529" kern="1200">
          <a:solidFill>
            <a:schemeClr val="tx1"/>
          </a:solidFill>
          <a:latin typeface="+mn-lt"/>
          <a:ea typeface="+mn-ea"/>
          <a:cs typeface="+mn-cs"/>
        </a:defRPr>
      </a:lvl5pPr>
      <a:lvl6pPr marL="4481835" algn="l" defTabSz="1792734" rtl="0" eaLnBrk="1" latinLnBrk="0" hangingPunct="1">
        <a:defRPr sz="3529" kern="1200">
          <a:solidFill>
            <a:schemeClr val="tx1"/>
          </a:solidFill>
          <a:latin typeface="+mn-lt"/>
          <a:ea typeface="+mn-ea"/>
          <a:cs typeface="+mn-cs"/>
        </a:defRPr>
      </a:lvl6pPr>
      <a:lvl7pPr marL="5378202" algn="l" defTabSz="1792734" rtl="0" eaLnBrk="1" latinLnBrk="0" hangingPunct="1">
        <a:defRPr sz="3529" kern="1200">
          <a:solidFill>
            <a:schemeClr val="tx1"/>
          </a:solidFill>
          <a:latin typeface="+mn-lt"/>
          <a:ea typeface="+mn-ea"/>
          <a:cs typeface="+mn-cs"/>
        </a:defRPr>
      </a:lvl7pPr>
      <a:lvl8pPr marL="6274569" algn="l" defTabSz="1792734" rtl="0" eaLnBrk="1" latinLnBrk="0" hangingPunct="1">
        <a:defRPr sz="3529" kern="1200">
          <a:solidFill>
            <a:schemeClr val="tx1"/>
          </a:solidFill>
          <a:latin typeface="+mn-lt"/>
          <a:ea typeface="+mn-ea"/>
          <a:cs typeface="+mn-cs"/>
        </a:defRPr>
      </a:lvl8pPr>
      <a:lvl9pPr marL="7170936" algn="l" defTabSz="1792734" rtl="0" eaLnBrk="1" latinLnBrk="0" hangingPunct="1">
        <a:defRPr sz="352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E4E731-B7E8-0E47-FA79-39D99C1BE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 y="-48986"/>
            <a:ext cx="7561341" cy="10688638"/>
          </a:xfrm>
          <a:prstGeom prst="rect">
            <a:avLst/>
          </a:prstGeom>
        </p:spPr>
      </p:pic>
      <p:sp>
        <p:nvSpPr>
          <p:cNvPr id="9" name="TextBox 8">
            <a:extLst>
              <a:ext uri="{FF2B5EF4-FFF2-40B4-BE49-F238E27FC236}">
                <a16:creationId xmlns:a16="http://schemas.microsoft.com/office/drawing/2014/main" id="{F570B7D7-98C7-43E5-A68B-F591B221EA4E}"/>
              </a:ext>
            </a:extLst>
          </p:cNvPr>
          <p:cNvSpPr txBox="1"/>
          <p:nvPr/>
        </p:nvSpPr>
        <p:spPr>
          <a:xfrm>
            <a:off x="362139" y="1287195"/>
            <a:ext cx="6536602" cy="371192"/>
          </a:xfrm>
          <a:prstGeom prst="rect">
            <a:avLst/>
          </a:prstGeom>
          <a:noFill/>
        </p:spPr>
        <p:txBody>
          <a:bodyPr wrap="square" rtlCol="0">
            <a:spAutoFit/>
          </a:bodyPr>
          <a:lstStyle/>
          <a:p>
            <a:pPr algn="ctr"/>
            <a:r>
              <a:rPr lang="en-GB" b="1" dirty="0">
                <a:solidFill>
                  <a:srgbClr val="AD9752"/>
                </a:solidFill>
                <a:latin typeface="Arial" panose="020B0604020202020204" pitchFamily="34" charset="0"/>
                <a:cs typeface="Arial" panose="020B0604020202020204" pitchFamily="34" charset="0"/>
              </a:rPr>
              <a:t>ĐẶC </a:t>
            </a:r>
            <a:r>
              <a:rPr lang="en-GB" b="1">
                <a:solidFill>
                  <a:srgbClr val="AD9752"/>
                </a:solidFill>
                <a:latin typeface="Arial" panose="020B0604020202020204" pitchFamily="34" charset="0"/>
                <a:cs typeface="Arial" panose="020B0604020202020204" pitchFamily="34" charset="0"/>
              </a:rPr>
              <a:t>QUYỀN </a:t>
            </a:r>
            <a:r>
              <a:rPr lang="en-GB" b="1" smtClean="0">
                <a:solidFill>
                  <a:srgbClr val="AD9752"/>
                </a:solidFill>
                <a:latin typeface="Arial" panose="020B0604020202020204" pitchFamily="34" charset="0"/>
                <a:cs typeface="Arial" panose="020B0604020202020204" pitchFamily="34" charset="0"/>
              </a:rPr>
              <a:t>PHONG CÁCH SỐNG</a:t>
            </a:r>
            <a:endParaRPr lang="en-US" b="1" dirty="0">
              <a:solidFill>
                <a:srgbClr val="AD9752"/>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E1F6992-A8C0-588A-A4C2-4E134B312CDC}"/>
              </a:ext>
            </a:extLst>
          </p:cNvPr>
          <p:cNvSpPr txBox="1"/>
          <p:nvPr/>
        </p:nvSpPr>
        <p:spPr>
          <a:xfrm>
            <a:off x="362139" y="1583696"/>
            <a:ext cx="6536602" cy="338554"/>
          </a:xfrm>
          <a:prstGeom prst="rect">
            <a:avLst/>
          </a:prstGeom>
          <a:noFill/>
        </p:spPr>
        <p:txBody>
          <a:bodyPr wrap="square" rtlCol="0">
            <a:spAutoFit/>
          </a:bodyPr>
          <a:lstStyle/>
          <a:p>
            <a:pPr algn="ctr"/>
            <a:r>
              <a:rPr lang="en-GB" sz="1600" b="1" smtClean="0">
                <a:solidFill>
                  <a:srgbClr val="373431"/>
                </a:solidFill>
                <a:latin typeface="Arial" panose="020B0604020202020204" pitchFamily="34" charset="0"/>
                <a:cs typeface="Arial" panose="020B0604020202020204" pitchFamily="34" charset="0"/>
              </a:rPr>
              <a:t>ĐẶC QUYỀN THEO DOANH SỐ CHI TIÊU THẺ BIDV PREMIER</a:t>
            </a:r>
          </a:p>
        </p:txBody>
      </p:sp>
      <p:sp>
        <p:nvSpPr>
          <p:cNvPr id="11" name="Rectangle 10"/>
          <p:cNvSpPr/>
          <p:nvPr/>
        </p:nvSpPr>
        <p:spPr>
          <a:xfrm>
            <a:off x="392145" y="1875929"/>
            <a:ext cx="2351926" cy="319639"/>
          </a:xfrm>
          <a:prstGeom prst="rect">
            <a:avLst/>
          </a:prstGeom>
        </p:spPr>
        <p:txBody>
          <a:bodyPr wrap="none">
            <a:spAutoFit/>
          </a:bodyPr>
          <a:lstStyle/>
          <a:p>
            <a:pPr marL="285750" marR="0" lvl="0" indent="-285750" algn="just">
              <a:lnSpc>
                <a:spcPct val="106000"/>
              </a:lnSpc>
              <a:spcBef>
                <a:spcPts val="0"/>
              </a:spcBef>
              <a:spcAft>
                <a:spcPts val="800"/>
              </a:spcAft>
              <a:buFont typeface="Wingdings" panose="05000000000000000000" pitchFamily="2" charset="2"/>
              <a:buChar char="v"/>
            </a:pPr>
            <a:r>
              <a:rPr lang="en-US" sz="1500" b="1" smtClean="0">
                <a:solidFill>
                  <a:srgbClr val="776839"/>
                </a:solidFill>
                <a:latin typeface="Arial" panose="020B0604020202020204" pitchFamily="34" charset="0"/>
                <a:cs typeface="Arial" panose="020B0604020202020204" pitchFamily="34" charset="0"/>
              </a:rPr>
              <a:t>Danh sách nhà hàng</a:t>
            </a:r>
            <a:endParaRPr lang="en-US" sz="1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7" name="Table 8">
            <a:extLst>
              <a:ext uri="{FF2B5EF4-FFF2-40B4-BE49-F238E27FC236}">
                <a16:creationId xmlns:a16="http://schemas.microsoft.com/office/drawing/2014/main" id="{64821474-949D-10DA-673D-1CA763DADFC7}"/>
              </a:ext>
            </a:extLst>
          </p:cNvPr>
          <p:cNvGraphicFramePr>
            <a:graphicFrameLocks noGrp="1"/>
          </p:cNvGraphicFramePr>
          <p:nvPr>
            <p:extLst>
              <p:ext uri="{D42A27DB-BD31-4B8C-83A1-F6EECF244321}">
                <p14:modId xmlns:p14="http://schemas.microsoft.com/office/powerpoint/2010/main" val="1874892879"/>
              </p:ext>
            </p:extLst>
          </p:nvPr>
        </p:nvGraphicFramePr>
        <p:xfrm>
          <a:off x="506759" y="2166170"/>
          <a:ext cx="6646862" cy="6010498"/>
        </p:xfrm>
        <a:graphic>
          <a:graphicData uri="http://schemas.openxmlformats.org/drawingml/2006/table">
            <a:tbl>
              <a:tblPr firstRow="1" bandRow="1">
                <a:tableStyleId>{5C22544A-7EE6-4342-B048-85BDC9FD1C3A}</a:tableStyleId>
              </a:tblPr>
              <a:tblGrid>
                <a:gridCol w="500030">
                  <a:extLst>
                    <a:ext uri="{9D8B030D-6E8A-4147-A177-3AD203B41FA5}">
                      <a16:colId xmlns:a16="http://schemas.microsoft.com/office/drawing/2014/main" val="3110364865"/>
                    </a:ext>
                  </a:extLst>
                </a:gridCol>
                <a:gridCol w="1699835">
                  <a:extLst>
                    <a:ext uri="{9D8B030D-6E8A-4147-A177-3AD203B41FA5}">
                      <a16:colId xmlns:a16="http://schemas.microsoft.com/office/drawing/2014/main" val="3581760398"/>
                    </a:ext>
                  </a:extLst>
                </a:gridCol>
                <a:gridCol w="3604526">
                  <a:extLst>
                    <a:ext uri="{9D8B030D-6E8A-4147-A177-3AD203B41FA5}">
                      <a16:colId xmlns:a16="http://schemas.microsoft.com/office/drawing/2014/main" val="2177821738"/>
                    </a:ext>
                  </a:extLst>
                </a:gridCol>
                <a:gridCol w="842471">
                  <a:extLst>
                    <a:ext uri="{9D8B030D-6E8A-4147-A177-3AD203B41FA5}">
                      <a16:colId xmlns:a16="http://schemas.microsoft.com/office/drawing/2014/main" val="426850163"/>
                    </a:ext>
                  </a:extLst>
                </a:gridCol>
              </a:tblGrid>
              <a:tr h="328351">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500" b="1" i="0" kern="1200" dirty="0">
                          <a:solidFill>
                            <a:schemeClr val="bg1"/>
                          </a:solidFill>
                          <a:latin typeface="Arial" panose="020B0604020202020204" pitchFamily="34" charset="0"/>
                          <a:ea typeface="+mn-ea"/>
                          <a:cs typeface="Arial" panose="020B0604020202020204" pitchFamily="34" charset="0"/>
                        </a:rPr>
                        <a:t>STT</a:t>
                      </a: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500" b="1" i="0" kern="1200" dirty="0" err="1" smtClean="0">
                          <a:solidFill>
                            <a:schemeClr val="bg1"/>
                          </a:solidFill>
                          <a:latin typeface="Arial" panose="020B0604020202020204" pitchFamily="34" charset="0"/>
                          <a:ea typeface="+mn-ea"/>
                          <a:cs typeface="Arial" panose="020B0604020202020204" pitchFamily="34" charset="0"/>
                        </a:rPr>
                        <a:t>Tên</a:t>
                      </a:r>
                      <a:r>
                        <a:rPr lang="en-US" sz="1500" b="1" i="0" kern="1200" baseline="0" dirty="0" smtClean="0">
                          <a:solidFill>
                            <a:schemeClr val="bg1"/>
                          </a:solidFill>
                          <a:latin typeface="Arial" panose="020B0604020202020204" pitchFamily="34" charset="0"/>
                          <a:ea typeface="+mn-ea"/>
                          <a:cs typeface="Arial" panose="020B0604020202020204" pitchFamily="34" charset="0"/>
                        </a:rPr>
                        <a:t> </a:t>
                      </a:r>
                      <a:r>
                        <a:rPr lang="en-US" sz="1500" b="1" i="0" kern="1200" baseline="0" dirty="0" err="1" smtClean="0">
                          <a:solidFill>
                            <a:schemeClr val="bg1"/>
                          </a:solidFill>
                          <a:latin typeface="Arial" panose="020B0604020202020204" pitchFamily="34" charset="0"/>
                          <a:ea typeface="+mn-ea"/>
                          <a:cs typeface="Arial" panose="020B0604020202020204" pitchFamily="34" charset="0"/>
                        </a:rPr>
                        <a:t>nhà</a:t>
                      </a:r>
                      <a:r>
                        <a:rPr lang="en-US" sz="1500" b="1" i="0" kern="1200" baseline="0" dirty="0" smtClean="0">
                          <a:solidFill>
                            <a:schemeClr val="bg1"/>
                          </a:solidFill>
                          <a:latin typeface="Arial" panose="020B0604020202020204" pitchFamily="34" charset="0"/>
                          <a:ea typeface="+mn-ea"/>
                          <a:cs typeface="Arial" panose="020B0604020202020204" pitchFamily="34" charset="0"/>
                        </a:rPr>
                        <a:t> </a:t>
                      </a:r>
                      <a:r>
                        <a:rPr lang="en-US" sz="1500" b="1" i="0" kern="1200" baseline="0" dirty="0" err="1" smtClean="0">
                          <a:solidFill>
                            <a:schemeClr val="bg1"/>
                          </a:solidFill>
                          <a:latin typeface="Arial" panose="020B0604020202020204" pitchFamily="34" charset="0"/>
                          <a:ea typeface="+mn-ea"/>
                          <a:cs typeface="Arial" panose="020B0604020202020204" pitchFamily="34" charset="0"/>
                        </a:rPr>
                        <a:t>hàng</a:t>
                      </a:r>
                      <a:endParaRPr lang="en-US" sz="15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500" b="1" i="0" kern="1200" dirty="0" err="1" smtClean="0">
                          <a:solidFill>
                            <a:schemeClr val="bg1"/>
                          </a:solidFill>
                          <a:latin typeface="Arial" panose="020B0604020202020204" pitchFamily="34" charset="0"/>
                          <a:ea typeface="+mn-ea"/>
                          <a:cs typeface="Arial" panose="020B0604020202020204" pitchFamily="34" charset="0"/>
                        </a:rPr>
                        <a:t>Địa</a:t>
                      </a:r>
                      <a:r>
                        <a:rPr lang="en-US" sz="1500" b="1" i="0" kern="1200" baseline="0" dirty="0" smtClean="0">
                          <a:solidFill>
                            <a:schemeClr val="bg1"/>
                          </a:solidFill>
                          <a:latin typeface="Arial" panose="020B0604020202020204" pitchFamily="34" charset="0"/>
                          <a:ea typeface="+mn-ea"/>
                          <a:cs typeface="Arial" panose="020B0604020202020204" pitchFamily="34" charset="0"/>
                        </a:rPr>
                        <a:t> </a:t>
                      </a:r>
                      <a:r>
                        <a:rPr lang="en-US" sz="1500" b="1" i="0" kern="1200" baseline="0" dirty="0" err="1" smtClean="0">
                          <a:solidFill>
                            <a:schemeClr val="bg1"/>
                          </a:solidFill>
                          <a:latin typeface="Arial" panose="020B0604020202020204" pitchFamily="34" charset="0"/>
                          <a:ea typeface="+mn-ea"/>
                          <a:cs typeface="Arial" panose="020B0604020202020204" pitchFamily="34" charset="0"/>
                        </a:rPr>
                        <a:t>chỉ</a:t>
                      </a:r>
                      <a:endParaRPr lang="en-US" sz="15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500" b="1" i="0" kern="1200" dirty="0" err="1" smtClean="0">
                          <a:solidFill>
                            <a:schemeClr val="bg1"/>
                          </a:solidFill>
                          <a:latin typeface="Arial" panose="020B0604020202020204" pitchFamily="34" charset="0"/>
                          <a:ea typeface="+mn-ea"/>
                          <a:cs typeface="Arial" panose="020B0604020202020204" pitchFamily="34" charset="0"/>
                        </a:rPr>
                        <a:t>Khu</a:t>
                      </a:r>
                      <a:r>
                        <a:rPr lang="en-US" sz="1500" b="1" i="0" kern="1200" dirty="0" smtClean="0">
                          <a:solidFill>
                            <a:schemeClr val="bg1"/>
                          </a:solidFill>
                          <a:latin typeface="Arial" panose="020B0604020202020204" pitchFamily="34" charset="0"/>
                          <a:ea typeface="+mn-ea"/>
                          <a:cs typeface="Arial" panose="020B0604020202020204" pitchFamily="34" charset="0"/>
                        </a:rPr>
                        <a:t> </a:t>
                      </a:r>
                      <a:r>
                        <a:rPr lang="en-US" sz="1500" b="1" i="0" kern="1200" dirty="0" err="1" smtClean="0">
                          <a:solidFill>
                            <a:schemeClr val="bg1"/>
                          </a:solidFill>
                          <a:latin typeface="Arial" panose="020B0604020202020204" pitchFamily="34" charset="0"/>
                          <a:ea typeface="+mn-ea"/>
                          <a:cs typeface="Arial" panose="020B0604020202020204" pitchFamily="34" charset="0"/>
                        </a:rPr>
                        <a:t>vực</a:t>
                      </a:r>
                      <a:endParaRPr lang="en-US" sz="15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extLst>
                  <a:ext uri="{0D108BD9-81ED-4DB2-BD59-A6C34878D82A}">
                    <a16:rowId xmlns:a16="http://schemas.microsoft.com/office/drawing/2014/main" val="2041715279"/>
                  </a:ext>
                </a:extLst>
              </a:tr>
              <a:tr h="685382">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a:solidFill>
                            <a:schemeClr val="dk1"/>
                          </a:solidFill>
                          <a:latin typeface="Arial" panose="020B0604020202020204" pitchFamily="34" charset="0"/>
                          <a:ea typeface="+mn-ea"/>
                          <a:cs typeface="Arial" panose="020B0604020202020204" pitchFamily="34" charset="0"/>
                        </a:rPr>
                        <a:t>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indent="-1270" algn="l" defTabSz="1792734" rtl="0" eaLnBrk="1" latinLnBrk="0" hangingPunct="1">
                        <a:lnSpc>
                          <a:spcPct val="100000"/>
                        </a:lnSpc>
                        <a:spcBef>
                          <a:spcPts val="520"/>
                        </a:spcBef>
                        <a:spcAft>
                          <a:spcPts val="0"/>
                        </a:spcAft>
                        <a:tabLst>
                          <a:tab pos="630555" algn="l"/>
                        </a:tabLst>
                      </a:pPr>
                      <a:r>
                        <a:rPr lang="en-US" sz="1400" b="1" kern="1200">
                          <a:solidFill>
                            <a:schemeClr val="dk1"/>
                          </a:solidFill>
                          <a:latin typeface="Arsenal" panose="00000500000000000000" pitchFamily="2" charset="0"/>
                          <a:ea typeface="+mn-ea"/>
                          <a:cs typeface="+mn-cs"/>
                        </a:rPr>
                        <a:t>STELLAR STEAKHOUSE</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0325" indent="-1270" algn="l" defTabSz="1792734" rtl="0" eaLnBrk="1" latinLnBrk="0" hangingPunct="1">
                        <a:lnSpc>
                          <a:spcPct val="100000"/>
                        </a:lnSpc>
                        <a:spcBef>
                          <a:spcPts val="510"/>
                        </a:spcBef>
                        <a:spcAft>
                          <a:spcPts val="0"/>
                        </a:spcAft>
                        <a:tabLst>
                          <a:tab pos="630555" algn="l"/>
                        </a:tabLst>
                      </a:pPr>
                      <a:r>
                        <a:rPr lang="en-US" sz="1400" kern="1200">
                          <a:solidFill>
                            <a:schemeClr val="dk1"/>
                          </a:solidFill>
                          <a:latin typeface="Arsenal" panose="00000500000000000000" pitchFamily="2" charset="0"/>
                          <a:ea typeface="+mn-ea"/>
                          <a:cs typeface="+mn-cs"/>
                        </a:rPr>
                        <a:t>InterContinental Hanoi Landmark72, Hanoi Landmark Tower, Lô E6, Khu đô thị mới Cầu Giấy, Phường Từ Liêm, Hà Nội</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Hà Nội</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95499538"/>
                  </a:ext>
                </a:extLst>
              </a:tr>
              <a:tr h="531310">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a:solidFill>
                            <a:schemeClr val="dk1"/>
                          </a:solidFill>
                          <a:latin typeface="Arial" panose="020B0604020202020204" pitchFamily="34" charset="0"/>
                          <a:ea typeface="+mn-ea"/>
                          <a:cs typeface="Arial" panose="020B0604020202020204" pitchFamily="34" charset="0"/>
                        </a:rPr>
                        <a:t>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indent="-1270" algn="l" defTabSz="1792734" rtl="0" eaLnBrk="1" latinLnBrk="0" hangingPunct="1">
                        <a:lnSpc>
                          <a:spcPct val="100000"/>
                        </a:lnSpc>
                        <a:spcBef>
                          <a:spcPts val="510"/>
                        </a:spcBef>
                        <a:spcAft>
                          <a:spcPts val="0"/>
                        </a:spcAft>
                        <a:tabLst>
                          <a:tab pos="630555" algn="l"/>
                        </a:tabLst>
                      </a:pPr>
                      <a:r>
                        <a:rPr lang="en-US" sz="1400" b="1" kern="1200">
                          <a:solidFill>
                            <a:schemeClr val="dk1"/>
                          </a:solidFill>
                          <a:latin typeface="Arsenal" panose="00000500000000000000" pitchFamily="2" charset="0"/>
                          <a:ea typeface="+mn-ea"/>
                          <a:cs typeface="+mn-cs"/>
                        </a:rPr>
                        <a:t>BACKSTAGE</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0325" indent="-1270" algn="l" defTabSz="1792734" rtl="0" eaLnBrk="1" latinLnBrk="0" hangingPunct="1">
                        <a:lnSpc>
                          <a:spcPct val="100000"/>
                        </a:lnSpc>
                        <a:spcBef>
                          <a:spcPts val="510"/>
                        </a:spcBef>
                        <a:spcAft>
                          <a:spcPts val="0"/>
                        </a:spcAft>
                        <a:tabLst>
                          <a:tab pos="630555" algn="l"/>
                        </a:tabLst>
                      </a:pPr>
                      <a:r>
                        <a:rPr lang="en-US" sz="1400" kern="1200">
                          <a:solidFill>
                            <a:schemeClr val="dk1"/>
                          </a:solidFill>
                          <a:latin typeface="Arsenal" panose="00000500000000000000" pitchFamily="2" charset="0"/>
                          <a:ea typeface="+mn-ea"/>
                          <a:cs typeface="+mn-cs"/>
                        </a:rPr>
                        <a:t>Tầng trệt, Capella Hanoi Hotel, 11 Lê Phụng Hiểu, Phường Hoàn Kiếm, Hà Nội</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Hà Nội</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6634807"/>
                  </a:ext>
                </a:extLst>
              </a:tr>
              <a:tr h="685382">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a:solidFill>
                            <a:schemeClr val="dk1"/>
                          </a:solidFill>
                          <a:latin typeface="Arial" panose="020B0604020202020204" pitchFamily="34" charset="0"/>
                          <a:ea typeface="+mn-ea"/>
                          <a:cs typeface="Arial" panose="020B0604020202020204" pitchFamily="34" charset="0"/>
                        </a:rPr>
                        <a:t>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284480" indent="-1270" algn="l" defTabSz="1792734" rtl="0" eaLnBrk="1" latinLnBrk="0" hangingPunct="1">
                        <a:lnSpc>
                          <a:spcPct val="100000"/>
                        </a:lnSpc>
                        <a:spcBef>
                          <a:spcPts val="520"/>
                        </a:spcBef>
                        <a:spcAft>
                          <a:spcPts val="0"/>
                        </a:spcAft>
                        <a:tabLst>
                          <a:tab pos="630555" algn="l"/>
                        </a:tabLst>
                      </a:pPr>
                      <a:r>
                        <a:rPr lang="en-US" sz="1400" b="1" kern="1200">
                          <a:solidFill>
                            <a:schemeClr val="dk1"/>
                          </a:solidFill>
                          <a:latin typeface="Arsenal" panose="00000500000000000000" pitchFamily="2" charset="0"/>
                          <a:ea typeface="+mn-ea"/>
                          <a:cs typeface="+mn-cs"/>
                        </a:rPr>
                        <a:t>THE HUDSON ROOM</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0325" indent="-1270" algn="l" defTabSz="1792734" rtl="0" eaLnBrk="1" latinLnBrk="0" hangingPunct="1">
                        <a:lnSpc>
                          <a:spcPct val="100000"/>
                        </a:lnSpc>
                        <a:spcBef>
                          <a:spcPts val="510"/>
                        </a:spcBef>
                        <a:spcAft>
                          <a:spcPts val="0"/>
                        </a:spcAft>
                        <a:tabLst>
                          <a:tab pos="630555" algn="l"/>
                        </a:tabLst>
                      </a:pPr>
                      <a:r>
                        <a:rPr lang="en-US" sz="1400" kern="1200">
                          <a:solidFill>
                            <a:schemeClr val="dk1"/>
                          </a:solidFill>
                          <a:latin typeface="Arsenal" panose="00000500000000000000" pitchFamily="2" charset="0"/>
                          <a:ea typeface="+mn-ea"/>
                          <a:cs typeface="+mn-cs"/>
                        </a:rPr>
                        <a:t>Tầng thượng (Rooftop), Capella Hanoi Hotel, 11 Lê Phụng Hiểu, Phường Hoàn Kiếm, TP Hà Nội</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Hà Nội</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99751647"/>
                  </a:ext>
                </a:extLst>
              </a:tr>
              <a:tr h="685382">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a:solidFill>
                            <a:schemeClr val="dk1"/>
                          </a:solidFill>
                          <a:latin typeface="Arial" panose="020B0604020202020204" pitchFamily="34" charset="0"/>
                          <a:ea typeface="+mn-ea"/>
                          <a:cs typeface="Arial" panose="020B0604020202020204" pitchFamily="34" charset="0"/>
                        </a:rPr>
                        <a:t>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284480" indent="-1270" algn="l" defTabSz="1792734" rtl="0" eaLnBrk="1" latinLnBrk="0" hangingPunct="1">
                        <a:lnSpc>
                          <a:spcPct val="100000"/>
                        </a:lnSpc>
                        <a:spcBef>
                          <a:spcPts val="520"/>
                        </a:spcBef>
                        <a:spcAft>
                          <a:spcPts val="0"/>
                        </a:spcAft>
                        <a:tabLst>
                          <a:tab pos="630555" algn="l"/>
                        </a:tabLst>
                      </a:pPr>
                      <a:r>
                        <a:rPr lang="en-US" sz="1400" b="1" kern="1200">
                          <a:solidFill>
                            <a:schemeClr val="dk1"/>
                          </a:solidFill>
                          <a:latin typeface="Arsenal" panose="00000500000000000000" pitchFamily="2" charset="0"/>
                          <a:ea typeface="+mn-ea"/>
                          <a:cs typeface="+mn-cs"/>
                        </a:rPr>
                        <a:t>IZAKAYA BY KOKI</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0325" indent="-1270" algn="l" defTabSz="1792734" rtl="0" eaLnBrk="1" latinLnBrk="0" hangingPunct="1">
                        <a:lnSpc>
                          <a:spcPct val="100000"/>
                        </a:lnSpc>
                        <a:spcBef>
                          <a:spcPts val="510"/>
                        </a:spcBef>
                        <a:spcAft>
                          <a:spcPts val="0"/>
                        </a:spcAft>
                        <a:tabLst>
                          <a:tab pos="630555" algn="l"/>
                        </a:tabLst>
                      </a:pPr>
                      <a:r>
                        <a:rPr lang="en-US" sz="1400" kern="1200">
                          <a:solidFill>
                            <a:schemeClr val="dk1"/>
                          </a:solidFill>
                          <a:latin typeface="Arsenal" panose="00000500000000000000" pitchFamily="2" charset="0"/>
                          <a:ea typeface="+mn-ea"/>
                          <a:cs typeface="+mn-cs"/>
                        </a:rPr>
                        <a:t>Tầng B1, Capella Hanoi Hotel, 11 Lê Phụng Hiểu, Phường Hoàn Kiếm, TP Hà Nội</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Hà Nội</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51833876"/>
                  </a:ext>
                </a:extLst>
              </a:tr>
              <a:tr h="594360">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smtClean="0">
                          <a:solidFill>
                            <a:schemeClr val="dk1"/>
                          </a:solidFill>
                          <a:latin typeface="Arial" panose="020B0604020202020204" pitchFamily="34" charset="0"/>
                          <a:ea typeface="+mn-ea"/>
                          <a:cs typeface="Arial" panose="020B0604020202020204" pitchFamily="34" charset="0"/>
                        </a:rPr>
                        <a:t>5</a:t>
                      </a:r>
                      <a:endParaRPr lang="en-US" sz="1400" kern="1200">
                        <a:solidFill>
                          <a:schemeClr val="dk1"/>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b="1" kern="1200">
                          <a:solidFill>
                            <a:schemeClr val="dk1"/>
                          </a:solidFill>
                          <a:latin typeface="Arsenal" panose="00000500000000000000" pitchFamily="2" charset="0"/>
                          <a:ea typeface="+mn-ea"/>
                          <a:cs typeface="+mn-cs"/>
                        </a:rPr>
                        <a:t>DIVA’s LOUNGE</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Sảnh trệt, Capella Hanoi Hotel, 11 Lê Phụng Hiểu, Phường Hoàn Kiếm, Hà Nội</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Hà Nội</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63929996"/>
                  </a:ext>
                </a:extLst>
              </a:tr>
              <a:tr h="594778">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smtClean="0">
                          <a:solidFill>
                            <a:schemeClr val="dk1"/>
                          </a:solidFill>
                          <a:latin typeface="Arial" panose="020B0604020202020204" pitchFamily="34" charset="0"/>
                          <a:ea typeface="+mn-ea"/>
                          <a:cs typeface="Arial" panose="020B0604020202020204" pitchFamily="34" charset="0"/>
                        </a:rPr>
                        <a:t>6</a:t>
                      </a:r>
                      <a:endParaRPr lang="en-US" sz="1400" kern="1200">
                        <a:solidFill>
                          <a:schemeClr val="dk1"/>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b="1" kern="1200">
                          <a:solidFill>
                            <a:schemeClr val="dk1"/>
                          </a:solidFill>
                          <a:latin typeface="Arsenal" panose="00000500000000000000" pitchFamily="2" charset="0"/>
                          <a:ea typeface="+mn-ea"/>
                          <a:cs typeface="+mn-cs"/>
                        </a:rPr>
                        <a:t>ROS – DINING &amp; RIVER LOUNGE</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Bến Bạch Đằng, 10B Tôn Đức Thắng, Phường Sài Gòn, TP.HCM</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TP.HCM</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09667186"/>
                  </a:ext>
                </a:extLst>
              </a:tr>
              <a:tr h="582496">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smtClean="0">
                          <a:solidFill>
                            <a:schemeClr val="dk1"/>
                          </a:solidFill>
                          <a:latin typeface="Arial" panose="020B0604020202020204" pitchFamily="34" charset="0"/>
                          <a:ea typeface="+mn-ea"/>
                          <a:cs typeface="Arial" panose="020B0604020202020204" pitchFamily="34" charset="0"/>
                        </a:rPr>
                        <a:t>7</a:t>
                      </a:r>
                      <a:endParaRPr lang="en-US" sz="1400" kern="1200">
                        <a:solidFill>
                          <a:schemeClr val="dk1"/>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b="1" kern="1200">
                          <a:solidFill>
                            <a:schemeClr val="dk1"/>
                          </a:solidFill>
                          <a:latin typeface="Arsenal" panose="00000500000000000000" pitchFamily="2" charset="0"/>
                          <a:ea typeface="+mn-ea"/>
                          <a:cs typeface="+mn-cs"/>
                        </a:rPr>
                        <a:t>LAI CANTONESE</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Tầng 28 Sedona Suites 92-94 Nam Kỳ Khởi Nghĩa, Phường Sài Gòn, TP.HCM</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TP.HCM</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54894765"/>
                  </a:ext>
                </a:extLst>
              </a:tr>
              <a:tr h="581242">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smtClean="0">
                          <a:solidFill>
                            <a:schemeClr val="dk1"/>
                          </a:solidFill>
                          <a:latin typeface="Arial" panose="020B0604020202020204" pitchFamily="34" charset="0"/>
                          <a:ea typeface="+mn-ea"/>
                          <a:cs typeface="Arial" panose="020B0604020202020204" pitchFamily="34" charset="0"/>
                        </a:rPr>
                        <a:t>8</a:t>
                      </a:r>
                      <a:endParaRPr lang="en-US" sz="1400" kern="1200">
                        <a:solidFill>
                          <a:schemeClr val="dk1"/>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b="1" kern="1200">
                          <a:solidFill>
                            <a:schemeClr val="dk1"/>
                          </a:solidFill>
                          <a:latin typeface="Arsenal" panose="00000500000000000000" pitchFamily="2" charset="0"/>
                          <a:ea typeface="+mn-ea"/>
                          <a:cs typeface="+mn-cs"/>
                        </a:rPr>
                        <a:t>TOWA JAPANESE</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Tầng 28 Sedona Suites 92-94 Nam Kỳ Khởi Nghĩa, Phường Sài Gòn, TP.HCM</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TP.HCM</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59120686"/>
                  </a:ext>
                </a:extLst>
              </a:tr>
              <a:tr h="424561">
                <a:tc>
                  <a:txBody>
                    <a:bodyPr/>
                    <a:lstStyle/>
                    <a:p>
                      <a:pPr marL="0" marR="0" indent="-1270" algn="ctr" defTabSz="1792734" rtl="0" eaLnBrk="1" latinLnBrk="0" hangingPunct="1">
                        <a:lnSpc>
                          <a:spcPct val="100000"/>
                        </a:lnSpc>
                        <a:spcBef>
                          <a:spcPts val="510"/>
                        </a:spcBef>
                        <a:spcAft>
                          <a:spcPts val="0"/>
                        </a:spcAft>
                        <a:tabLst>
                          <a:tab pos="630555" algn="l"/>
                        </a:tabLst>
                      </a:pPr>
                      <a:r>
                        <a:rPr lang="en-US" sz="1400" kern="1200" smtClean="0">
                          <a:solidFill>
                            <a:schemeClr val="dk1"/>
                          </a:solidFill>
                          <a:latin typeface="Arial" panose="020B0604020202020204" pitchFamily="34" charset="0"/>
                          <a:ea typeface="+mn-ea"/>
                          <a:cs typeface="Arial" panose="020B0604020202020204" pitchFamily="34" charset="0"/>
                        </a:rPr>
                        <a:t>9</a:t>
                      </a:r>
                      <a:endParaRPr lang="en-US" sz="1400" kern="1200">
                        <a:solidFill>
                          <a:schemeClr val="dk1"/>
                        </a:solidFill>
                        <a:latin typeface="Arial" panose="020B0604020202020204" pitchFamily="34" charset="0"/>
                        <a:ea typeface="+mn-ea"/>
                        <a:cs typeface="Arial" panose="020B0604020202020204" pitchFamily="34" charset="0"/>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b="1" kern="1200">
                          <a:solidFill>
                            <a:schemeClr val="dk1"/>
                          </a:solidFill>
                          <a:latin typeface="Arsenal" panose="00000500000000000000" pitchFamily="2" charset="0"/>
                          <a:ea typeface="+mn-ea"/>
                          <a:cs typeface="+mn-cs"/>
                        </a:rPr>
                        <a:t>THE OX NOT ONLY OX</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l"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24/24 Đông Du, Phường Sài Gòn, TP.HCM</a:t>
                      </a:r>
                    </a:p>
                  </a:txBody>
                  <a:tcPr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635" indent="-1270" algn="ctr" defTabSz="1792734" rtl="0" eaLnBrk="1" latinLnBrk="0" hangingPunct="1">
                        <a:lnSpc>
                          <a:spcPct val="100000"/>
                        </a:lnSpc>
                        <a:spcBef>
                          <a:spcPts val="500"/>
                        </a:spcBef>
                        <a:spcAft>
                          <a:spcPts val="0"/>
                        </a:spcAft>
                        <a:tabLst>
                          <a:tab pos="630555" algn="l"/>
                        </a:tabLst>
                      </a:pPr>
                      <a:r>
                        <a:rPr lang="en-US" sz="1400" kern="1200">
                          <a:solidFill>
                            <a:schemeClr val="dk1"/>
                          </a:solidFill>
                          <a:latin typeface="Arsenal" panose="00000500000000000000" pitchFamily="2" charset="0"/>
                          <a:ea typeface="+mn-ea"/>
                          <a:cs typeface="+mn-cs"/>
                        </a:rPr>
                        <a:t>TP.HCM</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23811780"/>
                  </a:ext>
                </a:extLst>
              </a:tr>
            </a:tbl>
          </a:graphicData>
        </a:graphic>
      </p:graphicFrame>
      <p:sp>
        <p:nvSpPr>
          <p:cNvPr id="8" name="TextBox 7">
            <a:extLst>
              <a:ext uri="{FF2B5EF4-FFF2-40B4-BE49-F238E27FC236}">
                <a16:creationId xmlns:a16="http://schemas.microsoft.com/office/drawing/2014/main" id="{7294843C-E467-5352-F0AA-035806520A0C}"/>
              </a:ext>
            </a:extLst>
          </p:cNvPr>
          <p:cNvSpPr txBox="1"/>
          <p:nvPr/>
        </p:nvSpPr>
        <p:spPr>
          <a:xfrm>
            <a:off x="443757" y="8505862"/>
            <a:ext cx="6676844" cy="1692771"/>
          </a:xfrm>
          <a:prstGeom prst="rect">
            <a:avLst/>
          </a:prstGeom>
          <a:noFill/>
        </p:spPr>
        <p:txBody>
          <a:bodyPr wrap="square" rtlCol="0">
            <a:spAutoFit/>
          </a:bodyPr>
          <a:lstStyle/>
          <a:p>
            <a:pPr algn="just"/>
            <a:r>
              <a:rPr lang="en-GB" sz="1300" b="1" i="1" u="sng" smtClean="0">
                <a:latin typeface="Arial" panose="020B0604020202020204" pitchFamily="34" charset="0"/>
                <a:cs typeface="Arial" panose="020B0604020202020204" pitchFamily="34" charset="0"/>
              </a:rPr>
              <a:t>Lưu ý:</a:t>
            </a:r>
          </a:p>
          <a:p>
            <a:pPr algn="just"/>
            <a:r>
              <a:rPr lang="en-GB" sz="1300" b="1" i="1" smtClean="0">
                <a:latin typeface="Arial" panose="020B0604020202020204" pitchFamily="34" charset="0"/>
                <a:cs typeface="Arial" panose="020B0604020202020204" pitchFamily="34" charset="0"/>
              </a:rPr>
              <a:t>1. </a:t>
            </a:r>
            <a:r>
              <a:rPr lang="vi-VN" sz="1300" b="1" i="1" smtClean="0">
                <a:latin typeface="Arial" panose="020B0604020202020204" pitchFamily="34" charset="0"/>
                <a:cs typeface="Arial" panose="020B0604020202020204" pitchFamily="34" charset="0"/>
              </a:rPr>
              <a:t>Đối với đặc quyền Ẩm thực: </a:t>
            </a:r>
            <a:r>
              <a:rPr lang="vi-VN" sz="1300" i="1" smtClean="0">
                <a:latin typeface="Arial" panose="020B0604020202020204" pitchFamily="34" charset="0"/>
                <a:cs typeface="Arial" panose="020B0604020202020204" pitchFamily="34" charset="0"/>
              </a:rPr>
              <a:t>KH sử dụng đặc quyền Ẩm thực được tặng lượt giảm giá trị giá 3.5 triệu đồng khi sử dụng bữa ăn tại các nhà hàng cao cấp trong chương trình, cụ thể:</a:t>
            </a:r>
            <a:endParaRPr lang="en-US" sz="1300" i="1" smtClean="0">
              <a:latin typeface="Arial" panose="020B0604020202020204" pitchFamily="34" charset="0"/>
              <a:cs typeface="Arial" panose="020B0604020202020204" pitchFamily="34" charset="0"/>
            </a:endParaRPr>
          </a:p>
          <a:p>
            <a:pPr marL="285750" indent="-285750" algn="just">
              <a:buFontTx/>
              <a:buChar char="-"/>
            </a:pPr>
            <a:r>
              <a:rPr lang="vi-VN" sz="1300" i="1" smtClean="0">
                <a:latin typeface="Arial" panose="020B0604020202020204" pitchFamily="34" charset="0"/>
                <a:cs typeface="Arial" panose="020B0604020202020204" pitchFamily="34" charset="0"/>
              </a:rPr>
              <a:t>Nếu giá trị KH sử dụng ≥ 3.5 triệu đồng: Khách hàng thanh toán chi phí phát sinh thêm qua thẻ định danh KHCC.</a:t>
            </a:r>
          </a:p>
          <a:p>
            <a:pPr marL="285750" indent="-285750" algn="just">
              <a:buFontTx/>
              <a:buChar char="-"/>
            </a:pPr>
            <a:r>
              <a:rPr lang="vi-VN" sz="1300" i="1" smtClean="0">
                <a:latin typeface="Arial" panose="020B0604020202020204" pitchFamily="34" charset="0"/>
                <a:cs typeface="Arial" panose="020B0604020202020204" pitchFamily="34" charset="0"/>
              </a:rPr>
              <a:t>Nếu giá trị KH sử dụng ˂ 3.5 triệu đồng: Lượt sử dụng đặc quyền của khách hàng đã hoàn thành, khách hàng không được hoàn lại số tiền chênh lệc</a:t>
            </a:r>
            <a:r>
              <a:rPr lang="en-US" sz="1300" i="1" smtClean="0">
                <a:latin typeface="Arial" panose="020B0604020202020204" pitchFamily="34" charset="0"/>
                <a:cs typeface="Arial" panose="020B0604020202020204" pitchFamily="34" charset="0"/>
              </a:rPr>
              <a:t>h</a:t>
            </a:r>
          </a:p>
        </p:txBody>
      </p:sp>
    </p:spTree>
    <p:extLst>
      <p:ext uri="{BB962C8B-B14F-4D97-AF65-F5344CB8AC3E}">
        <p14:creationId xmlns:p14="http://schemas.microsoft.com/office/powerpoint/2010/main" val="3441868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E4E731-B7E8-0E47-FA79-39D99C1BE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 y="3769"/>
            <a:ext cx="7561341" cy="10688638"/>
          </a:xfrm>
          <a:prstGeom prst="rect">
            <a:avLst/>
          </a:prstGeom>
        </p:spPr>
      </p:pic>
      <p:sp>
        <p:nvSpPr>
          <p:cNvPr id="4" name="Rectangle 3"/>
          <p:cNvSpPr/>
          <p:nvPr/>
        </p:nvSpPr>
        <p:spPr>
          <a:xfrm>
            <a:off x="293811" y="1249308"/>
            <a:ext cx="2210862" cy="337015"/>
          </a:xfrm>
          <a:prstGeom prst="rect">
            <a:avLst/>
          </a:prstGeom>
        </p:spPr>
        <p:txBody>
          <a:bodyPr wrap="none">
            <a:spAutoFit/>
          </a:bodyPr>
          <a:lstStyle/>
          <a:p>
            <a:pPr marL="285750" marR="0" lvl="0" indent="-285750" algn="just">
              <a:lnSpc>
                <a:spcPct val="106000"/>
              </a:lnSpc>
              <a:spcBef>
                <a:spcPts val="0"/>
              </a:spcBef>
              <a:spcAft>
                <a:spcPts val="800"/>
              </a:spcAft>
              <a:buFont typeface="Wingdings" panose="05000000000000000000" pitchFamily="2" charset="2"/>
              <a:buChar char="v"/>
            </a:pPr>
            <a:r>
              <a:rPr lang="en-US" sz="1500" b="1" smtClean="0">
                <a:solidFill>
                  <a:srgbClr val="776839"/>
                </a:solidFill>
                <a:latin typeface="Arsenal" panose="00000500000000000000" pitchFamily="2" charset="0"/>
              </a:rPr>
              <a:t>Danh sách Phòng chờ</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8">
            <a:extLst>
              <a:ext uri="{FF2B5EF4-FFF2-40B4-BE49-F238E27FC236}">
                <a16:creationId xmlns:a16="http://schemas.microsoft.com/office/drawing/2014/main" id="{64821474-949D-10DA-673D-1CA763DADFC7}"/>
              </a:ext>
            </a:extLst>
          </p:cNvPr>
          <p:cNvGraphicFramePr>
            <a:graphicFrameLocks noGrp="1"/>
          </p:cNvGraphicFramePr>
          <p:nvPr>
            <p:extLst>
              <p:ext uri="{D42A27DB-BD31-4B8C-83A1-F6EECF244321}">
                <p14:modId xmlns:p14="http://schemas.microsoft.com/office/powerpoint/2010/main" val="336534364"/>
              </p:ext>
            </p:extLst>
          </p:nvPr>
        </p:nvGraphicFramePr>
        <p:xfrm>
          <a:off x="454236" y="1676248"/>
          <a:ext cx="6655885" cy="8027071"/>
        </p:xfrm>
        <a:graphic>
          <a:graphicData uri="http://schemas.openxmlformats.org/drawingml/2006/table">
            <a:tbl>
              <a:tblPr firstRow="1" bandRow="1">
                <a:tableStyleId>{5C22544A-7EE6-4342-B048-85BDC9FD1C3A}</a:tableStyleId>
              </a:tblPr>
              <a:tblGrid>
                <a:gridCol w="434764">
                  <a:extLst>
                    <a:ext uri="{9D8B030D-6E8A-4147-A177-3AD203B41FA5}">
                      <a16:colId xmlns:a16="http://schemas.microsoft.com/office/drawing/2014/main" val="3110364865"/>
                    </a:ext>
                  </a:extLst>
                </a:gridCol>
                <a:gridCol w="800100">
                  <a:extLst>
                    <a:ext uri="{9D8B030D-6E8A-4147-A177-3AD203B41FA5}">
                      <a16:colId xmlns:a16="http://schemas.microsoft.com/office/drawing/2014/main" val="4196905270"/>
                    </a:ext>
                  </a:extLst>
                </a:gridCol>
                <a:gridCol w="1574800">
                  <a:extLst>
                    <a:ext uri="{9D8B030D-6E8A-4147-A177-3AD203B41FA5}">
                      <a16:colId xmlns:a16="http://schemas.microsoft.com/office/drawing/2014/main" val="3581760398"/>
                    </a:ext>
                  </a:extLst>
                </a:gridCol>
                <a:gridCol w="3846221">
                  <a:extLst>
                    <a:ext uri="{9D8B030D-6E8A-4147-A177-3AD203B41FA5}">
                      <a16:colId xmlns:a16="http://schemas.microsoft.com/office/drawing/2014/main" val="3631654148"/>
                    </a:ext>
                  </a:extLst>
                </a:gridCol>
              </a:tblGrid>
              <a:tr h="433736">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smtClean="0">
                          <a:solidFill>
                            <a:schemeClr val="bg1"/>
                          </a:solidFill>
                          <a:latin typeface="Arial" panose="020B0604020202020204" pitchFamily="34" charset="0"/>
                          <a:ea typeface="+mn-ea"/>
                          <a:cs typeface="Arial" panose="020B0604020202020204" pitchFamily="34" charset="0"/>
                        </a:rPr>
                        <a:t>TT</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smtClean="0">
                          <a:solidFill>
                            <a:schemeClr val="bg1"/>
                          </a:solidFill>
                          <a:latin typeface="Arial" panose="020B0604020202020204" pitchFamily="34" charset="0"/>
                          <a:ea typeface="+mn-ea"/>
                          <a:cs typeface="Arial" panose="020B0604020202020204" pitchFamily="34" charset="0"/>
                        </a:rPr>
                        <a:t>Tỉnh/TP</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err="1" smtClean="0">
                          <a:solidFill>
                            <a:schemeClr val="bg1"/>
                          </a:solidFill>
                          <a:latin typeface="Arial" panose="020B0604020202020204" pitchFamily="34" charset="0"/>
                          <a:ea typeface="+mn-ea"/>
                          <a:cs typeface="Arial" panose="020B0604020202020204" pitchFamily="34" charset="0"/>
                        </a:rPr>
                        <a:t>Tên</a:t>
                      </a:r>
                      <a:r>
                        <a:rPr lang="en-US" sz="1400" b="1" i="0" kern="1200" smtClean="0">
                          <a:solidFill>
                            <a:schemeClr val="bg1"/>
                          </a:solidFill>
                          <a:latin typeface="Arial" panose="020B0604020202020204" pitchFamily="34" charset="0"/>
                          <a:ea typeface="+mn-ea"/>
                          <a:cs typeface="Arial" panose="020B0604020202020204" pitchFamily="34" charset="0"/>
                        </a:rPr>
                        <a:t> Phòng</a:t>
                      </a:r>
                      <a:r>
                        <a:rPr lang="en-US" sz="1400" b="1" i="0" kern="1200" baseline="0" smtClean="0">
                          <a:solidFill>
                            <a:schemeClr val="bg1"/>
                          </a:solidFill>
                          <a:latin typeface="Arial" panose="020B0604020202020204" pitchFamily="34" charset="0"/>
                          <a:ea typeface="+mn-ea"/>
                          <a:cs typeface="Arial" panose="020B0604020202020204" pitchFamily="34" charset="0"/>
                        </a:rPr>
                        <a:t> chờ</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dirty="0" err="1" smtClean="0">
                          <a:solidFill>
                            <a:schemeClr val="bg1"/>
                          </a:solidFill>
                          <a:latin typeface="Arial" panose="020B0604020202020204" pitchFamily="34" charset="0"/>
                          <a:ea typeface="+mn-ea"/>
                          <a:cs typeface="Arial" panose="020B0604020202020204" pitchFamily="34" charset="0"/>
                        </a:rPr>
                        <a:t>Địa</a:t>
                      </a:r>
                      <a:r>
                        <a:rPr lang="en-US" sz="1400" b="1" i="0" kern="1200" baseline="0" dirty="0" smtClean="0">
                          <a:solidFill>
                            <a:schemeClr val="bg1"/>
                          </a:solidFill>
                          <a:latin typeface="Arial" panose="020B0604020202020204" pitchFamily="34" charset="0"/>
                          <a:ea typeface="+mn-ea"/>
                          <a:cs typeface="Arial" panose="020B0604020202020204" pitchFamily="34" charset="0"/>
                        </a:rPr>
                        <a:t> </a:t>
                      </a:r>
                      <a:r>
                        <a:rPr lang="en-US" sz="1400" b="1" i="0" kern="1200" baseline="0" dirty="0" err="1" smtClean="0">
                          <a:solidFill>
                            <a:schemeClr val="bg1"/>
                          </a:solidFill>
                          <a:latin typeface="Arial" panose="020B0604020202020204" pitchFamily="34" charset="0"/>
                          <a:ea typeface="+mn-ea"/>
                          <a:cs typeface="Arial" panose="020B0604020202020204" pitchFamily="34" charset="0"/>
                        </a:rPr>
                        <a:t>chỉ</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extLst>
                  <a:ext uri="{0D108BD9-81ED-4DB2-BD59-A6C34878D82A}">
                    <a16:rowId xmlns:a16="http://schemas.microsoft.com/office/drawing/2014/main" val="2041715279"/>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1</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Hà Nội</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Lotus Lounge  (Sảnh D)</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3, Sảnh D, Nhà ga T1, Khu cách ly ga đi Quốc Nội, Cảng Hàng Không Quốc Tế Nội Bài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73118579"/>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Hà Nội</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ASG SKY LOUNGE (Sảnh E)</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Tầng 2, Sảnh E, Nhà ga T1, Khu cách ly ga đi Quốc Nội, Cảng Hàng Không Quốc Tế Nội Bài</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25160911"/>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Hà Nội</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it-IT" sz="1400" b="0" i="0" u="none" strike="noStrike" kern="1200">
                          <a:solidFill>
                            <a:schemeClr val="dk1"/>
                          </a:solidFill>
                          <a:effectLst/>
                          <a:latin typeface="Arial" panose="020B0604020202020204" pitchFamily="34" charset="0"/>
                          <a:ea typeface="+mn-ea"/>
                          <a:cs typeface="Arial" panose="020B0604020202020204" pitchFamily="34" charset="0"/>
                        </a:rPr>
                        <a:t>SH Premium Lounge Ha </a:t>
                      </a:r>
                      <a:r>
                        <a:rPr lang="it-IT" sz="1400" b="0" i="0" u="none" strike="noStrike" kern="1200" smtClean="0">
                          <a:solidFill>
                            <a:schemeClr val="dk1"/>
                          </a:solidFill>
                          <a:effectLst/>
                          <a:latin typeface="Arial" panose="020B0604020202020204" pitchFamily="34" charset="0"/>
                          <a:ea typeface="+mn-ea"/>
                          <a:cs typeface="Arial" panose="020B0604020202020204" pitchFamily="34" charset="0"/>
                        </a:rPr>
                        <a:t>Noi 1</a:t>
                      </a:r>
                      <a:endParaRPr lang="it-IT"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Tầng 3, gần cửa khởi hành số 4 và 9, Nhà Ga T1, Khu cách ly Ga đi Quốc nội, Cảng Hàng Không Quốc Tế Nội Bài.</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3592273"/>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TP. HCM</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SH Premium Lounge Tan Son Nhat</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vi-VN" sz="1400" b="0" i="0" u="none" strike="noStrike" kern="1200">
                          <a:solidFill>
                            <a:schemeClr val="dk1"/>
                          </a:solidFill>
                          <a:effectLst/>
                          <a:latin typeface="Arial" panose="020B0604020202020204" pitchFamily="34" charset="0"/>
                          <a:ea typeface="+mn-ea"/>
                          <a:cs typeface="Arial" panose="020B0604020202020204" pitchFamily="34" charset="0"/>
                        </a:rPr>
                        <a:t>Tầng 4, Nhà ga T3, Khu cách ly Quốc nội, Gần cửa khởi hành số 12, Cảng Hàng Không Quốc Tế Tân Sơn Nhất</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54284961"/>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TP. HCM</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The SENS Business Lounge</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vi-VN" sz="1400" b="0" i="0" u="none" strike="noStrike" kern="1200">
                          <a:solidFill>
                            <a:schemeClr val="dk1"/>
                          </a:solidFill>
                          <a:effectLst/>
                          <a:latin typeface="Arial" panose="020B0604020202020204" pitchFamily="34" charset="0"/>
                          <a:ea typeface="+mn-ea"/>
                          <a:cs typeface="Arial" panose="020B0604020202020204" pitchFamily="34" charset="0"/>
                        </a:rPr>
                        <a:t>Tầng 4, Nhà ga T3, Khu cách ly ga đi Quốc Nội, Gần khu vực cửa khởi hành 1-9, Cảng Hàng Không Quốc Tế Tân Sơn Nhất</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75009821"/>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TP. HCM</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Le Saigonnais Business Lounge</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2, Nhà ga T1 đối diện cửa khởi hành số 12, Khu cách ly Ga đi Quốc nội, Cảng Hàng Không Quốc Tế Tân Sơn Nhất</a:t>
                      </a:r>
                      <a:endParaRPr lang="vi-VN"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288499"/>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7</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Đà Nẵng</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Đà Nẵng</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3, Gần cửa khởi hành số 6, Khu cách ly Ga đi Quốc nội, Cảng Hàng Không Quốc Tế Đà Nẵng</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33053051"/>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8</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Khánh Hoà</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The Champ Lounge</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Gần cửa khởi hành số 6, Khu cách ly Ga đi Quốc nội, Cảng Hàng Không Quốc Tế Cam Ranh</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43633156"/>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9</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Khánh Hoà</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Cam Ranh</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2, gần cửa khởi hành số 5 và 6, Khu cách ly ga đi Quốc Nội, Cảng Hàng Không quốc tế Cam Ranh</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77914818"/>
                  </a:ext>
                </a:extLst>
              </a:tr>
              <a:tr h="456565">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10</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Phú Quốc </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SH Premium Lounge Phu Quoc 1 &amp; 2 </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Tầng 2, Gần cửa khởi hành số 12, Khu cách ly Ga đi Quốc nội, Cảng Hàng Không Quốc Tế Phú Quốc.</a:t>
                      </a: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86912111"/>
                  </a:ext>
                </a:extLst>
              </a:tr>
              <a:tr h="456565">
                <a:tc>
                  <a:txBody>
                    <a:bodyPr/>
                    <a:lstStyle/>
                    <a:p>
                      <a:pPr algn="ctr" fontAlgn="ctr"/>
                      <a:r>
                        <a:rPr lang="en-US" sz="1400" b="0" i="0" u="none" strike="noStrike" smtClean="0">
                          <a:effectLst/>
                          <a:latin typeface="Arial" panose="020B0604020202020204" pitchFamily="34" charset="0"/>
                          <a:cs typeface="Arial" panose="020B0604020202020204" pitchFamily="34" charset="0"/>
                        </a:rPr>
                        <a:t>11</a:t>
                      </a:r>
                      <a:endParaRPr lang="en-US" sz="14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algn="ctr" defTabSz="1792734" rtl="0" eaLnBrk="1" fontAlgn="ctr" latinLnBrk="0" hangingPunct="1"/>
                      <a:r>
                        <a:rPr lang="en-US" sz="1400" b="0" i="0" u="none" strike="noStrike" kern="1200" smtClean="0">
                          <a:solidFill>
                            <a:schemeClr val="dk1"/>
                          </a:solidFill>
                          <a:effectLst/>
                          <a:latin typeface="Arsenal" panose="020B0604020202020204" charset="0"/>
                          <a:ea typeface="+mn-ea"/>
                          <a:cs typeface="Arsenal" panose="020B0604020202020204" charset="0"/>
                        </a:rPr>
                        <a:t>Đà</a:t>
                      </a:r>
                      <a:r>
                        <a:rPr lang="en-US" sz="1400" b="0" i="0" u="none" strike="noStrike" kern="1200" baseline="0" smtClean="0">
                          <a:solidFill>
                            <a:schemeClr val="dk1"/>
                          </a:solidFill>
                          <a:effectLst/>
                          <a:latin typeface="Arsenal" panose="020B0604020202020204" charset="0"/>
                          <a:ea typeface="+mn-ea"/>
                          <a:cs typeface="Arsenal" panose="020B0604020202020204" charset="0"/>
                        </a:rPr>
                        <a:t> Lạt</a:t>
                      </a:r>
                      <a:endParaRPr lang="vi-VN" sz="1400" b="0" i="0" u="none" strike="noStrike" kern="1200">
                        <a:solidFill>
                          <a:schemeClr val="dk1"/>
                        </a:solidFill>
                        <a:effectLst/>
                        <a:latin typeface="Arsenal" panose="020B0604020202020204" charset="0"/>
                        <a:ea typeface="+mn-ea"/>
                        <a:cs typeface="Arsenal" panose="020B060402020202020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algn="l" defTabSz="1792734" rtl="0" eaLnBrk="1" fontAlgn="ctr" latinLnBrk="0" hangingPunct="1"/>
                      <a:r>
                        <a:rPr lang="en-US" sz="1400" b="0" i="0" u="none" strike="noStrike" kern="1200" smtClean="0">
                          <a:solidFill>
                            <a:schemeClr val="dk1"/>
                          </a:solidFill>
                          <a:effectLst/>
                          <a:latin typeface="Arsenal" panose="020B0604020202020204" charset="0"/>
                          <a:ea typeface="+mn-ea"/>
                          <a:cs typeface="Arsenal" panose="020B0604020202020204" charset="0"/>
                        </a:rPr>
                        <a:t>SH Premium Lounge Lien Khuong</a:t>
                      </a:r>
                      <a:endParaRPr lang="en-US" sz="1400" b="0" i="0" u="none" strike="noStrike" kern="1200">
                        <a:solidFill>
                          <a:schemeClr val="dk1"/>
                        </a:solidFill>
                        <a:effectLst/>
                        <a:latin typeface="Arsenal" panose="020B0604020202020204" charset="0"/>
                        <a:ea typeface="+mn-ea"/>
                        <a:cs typeface="Arsenal" panose="020B060402020202020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algn="l" defTabSz="1792734" rtl="0" eaLnBrk="1" fontAlgn="ctr" latinLnBrk="0" hangingPunct="1"/>
                      <a:r>
                        <a:rPr lang="en-US" sz="1400" b="0" i="0" u="none" strike="noStrike" kern="1200" smtClean="0">
                          <a:solidFill>
                            <a:schemeClr val="dk1"/>
                          </a:solidFill>
                          <a:effectLst/>
                          <a:latin typeface="Arsenal" panose="020B0604020202020204" charset="0"/>
                          <a:ea typeface="+mn-ea"/>
                          <a:cs typeface="Arsenal" panose="020B0604020202020204" charset="0"/>
                        </a:rPr>
                        <a:t>Tầng 2, Gần cửa khởi hành số 1 và 2, Khu cách ly Ga đi Quốc nội, Cảng Hàng Không Quốc Tế Liên Khương.</a:t>
                      </a:r>
                      <a:endParaRPr lang="vi-VN" sz="1400" b="0" i="0" u="none" strike="noStrike" kern="1200">
                        <a:solidFill>
                          <a:schemeClr val="dk1"/>
                        </a:solidFill>
                        <a:effectLst/>
                        <a:latin typeface="Arsenal" panose="020B0604020202020204" charset="0"/>
                        <a:ea typeface="+mn-ea"/>
                        <a:cs typeface="Arsenal" panose="020B060402020202020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69726196"/>
                  </a:ext>
                </a:extLst>
              </a:tr>
            </a:tbl>
          </a:graphicData>
        </a:graphic>
      </p:graphicFrame>
    </p:spTree>
    <p:extLst>
      <p:ext uri="{BB962C8B-B14F-4D97-AF65-F5344CB8AC3E}">
        <p14:creationId xmlns:p14="http://schemas.microsoft.com/office/powerpoint/2010/main" val="1554963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E4E731-B7E8-0E47-FA79-39D99C1BE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 y="-48986"/>
            <a:ext cx="7561341" cy="10688638"/>
          </a:xfrm>
          <a:prstGeom prst="rect">
            <a:avLst/>
          </a:prstGeom>
        </p:spPr>
      </p:pic>
      <p:graphicFrame>
        <p:nvGraphicFramePr>
          <p:cNvPr id="10" name="Table 8">
            <a:extLst>
              <a:ext uri="{FF2B5EF4-FFF2-40B4-BE49-F238E27FC236}">
                <a16:creationId xmlns:a16="http://schemas.microsoft.com/office/drawing/2014/main" id="{64821474-949D-10DA-673D-1CA763DADFC7}"/>
              </a:ext>
            </a:extLst>
          </p:cNvPr>
          <p:cNvGraphicFramePr>
            <a:graphicFrameLocks noGrp="1"/>
          </p:cNvGraphicFramePr>
          <p:nvPr>
            <p:extLst>
              <p:ext uri="{D42A27DB-BD31-4B8C-83A1-F6EECF244321}">
                <p14:modId xmlns:p14="http://schemas.microsoft.com/office/powerpoint/2010/main" val="2477709279"/>
              </p:ext>
            </p:extLst>
          </p:nvPr>
        </p:nvGraphicFramePr>
        <p:xfrm>
          <a:off x="555083" y="1414666"/>
          <a:ext cx="6655885" cy="8538225"/>
        </p:xfrm>
        <a:graphic>
          <a:graphicData uri="http://schemas.openxmlformats.org/drawingml/2006/table">
            <a:tbl>
              <a:tblPr firstRow="1" bandRow="1">
                <a:tableStyleId>{5C22544A-7EE6-4342-B048-85BDC9FD1C3A}</a:tableStyleId>
              </a:tblPr>
              <a:tblGrid>
                <a:gridCol w="435517">
                  <a:extLst>
                    <a:ext uri="{9D8B030D-6E8A-4147-A177-3AD203B41FA5}">
                      <a16:colId xmlns:a16="http://schemas.microsoft.com/office/drawing/2014/main" val="3110364865"/>
                    </a:ext>
                  </a:extLst>
                </a:gridCol>
                <a:gridCol w="876300">
                  <a:extLst>
                    <a:ext uri="{9D8B030D-6E8A-4147-A177-3AD203B41FA5}">
                      <a16:colId xmlns:a16="http://schemas.microsoft.com/office/drawing/2014/main" val="4196905270"/>
                    </a:ext>
                  </a:extLst>
                </a:gridCol>
                <a:gridCol w="1866900">
                  <a:extLst>
                    <a:ext uri="{9D8B030D-6E8A-4147-A177-3AD203B41FA5}">
                      <a16:colId xmlns:a16="http://schemas.microsoft.com/office/drawing/2014/main" val="3581760398"/>
                    </a:ext>
                  </a:extLst>
                </a:gridCol>
                <a:gridCol w="3477168">
                  <a:extLst>
                    <a:ext uri="{9D8B030D-6E8A-4147-A177-3AD203B41FA5}">
                      <a16:colId xmlns:a16="http://schemas.microsoft.com/office/drawing/2014/main" val="3631654148"/>
                    </a:ext>
                  </a:extLst>
                </a:gridCol>
              </a:tblGrid>
              <a:tr h="486913">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smtClean="0">
                          <a:solidFill>
                            <a:schemeClr val="bg1"/>
                          </a:solidFill>
                          <a:latin typeface="Arial" panose="020B0604020202020204" pitchFamily="34" charset="0"/>
                          <a:ea typeface="+mn-ea"/>
                          <a:cs typeface="Arial" panose="020B0604020202020204" pitchFamily="34" charset="0"/>
                        </a:rPr>
                        <a:t>TT</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smtClean="0">
                          <a:solidFill>
                            <a:schemeClr val="bg1"/>
                          </a:solidFill>
                          <a:latin typeface="Arial" panose="020B0604020202020204" pitchFamily="34" charset="0"/>
                          <a:ea typeface="+mn-ea"/>
                          <a:cs typeface="Arial" panose="020B0604020202020204" pitchFamily="34" charset="0"/>
                        </a:rPr>
                        <a:t>Tỉnh/TP</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err="1" smtClean="0">
                          <a:solidFill>
                            <a:schemeClr val="bg1"/>
                          </a:solidFill>
                          <a:latin typeface="Arial" panose="020B0604020202020204" pitchFamily="34" charset="0"/>
                          <a:ea typeface="+mn-ea"/>
                          <a:cs typeface="Arial" panose="020B0604020202020204" pitchFamily="34" charset="0"/>
                        </a:rPr>
                        <a:t>Tên</a:t>
                      </a:r>
                      <a:r>
                        <a:rPr lang="en-US" sz="1400" b="1" i="0" kern="1200" smtClean="0">
                          <a:solidFill>
                            <a:schemeClr val="bg1"/>
                          </a:solidFill>
                          <a:latin typeface="Arial" panose="020B0604020202020204" pitchFamily="34" charset="0"/>
                          <a:ea typeface="+mn-ea"/>
                          <a:cs typeface="Arial" panose="020B0604020202020204" pitchFamily="34" charset="0"/>
                        </a:rPr>
                        <a:t> Phòng</a:t>
                      </a:r>
                      <a:r>
                        <a:rPr lang="en-US" sz="1400" b="1" i="0" kern="1200" baseline="0" smtClean="0">
                          <a:solidFill>
                            <a:schemeClr val="bg1"/>
                          </a:solidFill>
                          <a:latin typeface="Arial" panose="020B0604020202020204" pitchFamily="34" charset="0"/>
                          <a:ea typeface="+mn-ea"/>
                          <a:cs typeface="Arial" panose="020B0604020202020204" pitchFamily="34" charset="0"/>
                        </a:rPr>
                        <a:t> chờ</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dirty="0" err="1" smtClean="0">
                          <a:solidFill>
                            <a:schemeClr val="bg1"/>
                          </a:solidFill>
                          <a:latin typeface="Arial" panose="020B0604020202020204" pitchFamily="34" charset="0"/>
                          <a:ea typeface="+mn-ea"/>
                          <a:cs typeface="Arial" panose="020B0604020202020204" pitchFamily="34" charset="0"/>
                        </a:rPr>
                        <a:t>Địa</a:t>
                      </a:r>
                      <a:r>
                        <a:rPr lang="en-US" sz="1400" b="1" i="0" kern="1200" baseline="0" dirty="0" smtClean="0">
                          <a:solidFill>
                            <a:schemeClr val="bg1"/>
                          </a:solidFill>
                          <a:latin typeface="Arial" panose="020B0604020202020204" pitchFamily="34" charset="0"/>
                          <a:ea typeface="+mn-ea"/>
                          <a:cs typeface="Arial" panose="020B0604020202020204" pitchFamily="34" charset="0"/>
                        </a:rPr>
                        <a:t> </a:t>
                      </a:r>
                      <a:r>
                        <a:rPr lang="en-US" sz="1400" b="1" i="0" kern="1200" baseline="0" dirty="0" err="1" smtClean="0">
                          <a:solidFill>
                            <a:schemeClr val="bg1"/>
                          </a:solidFill>
                          <a:latin typeface="Arial" panose="020B0604020202020204" pitchFamily="34" charset="0"/>
                          <a:ea typeface="+mn-ea"/>
                          <a:cs typeface="Arial" panose="020B0604020202020204" pitchFamily="34" charset="0"/>
                        </a:rPr>
                        <a:t>chỉ</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extLst>
                  <a:ext uri="{0D108BD9-81ED-4DB2-BD59-A6C34878D82A}">
                    <a16:rowId xmlns:a16="http://schemas.microsoft.com/office/drawing/2014/main" val="2041715279"/>
                  </a:ext>
                </a:extLst>
              </a:tr>
              <a:tr h="779504">
                <a:tc>
                  <a:txBody>
                    <a:bodyPr/>
                    <a:lstStyle/>
                    <a:p>
                      <a:pPr algn="ctr" fontAlgn="ctr"/>
                      <a:r>
                        <a:rPr lang="en-US" sz="1400" b="0" i="0" u="none" strike="noStrike" smtClean="0">
                          <a:effectLst/>
                          <a:latin typeface="Arial" panose="020B0604020202020204" pitchFamily="34" charset="0"/>
                          <a:cs typeface="Arial" panose="020B0604020202020204" pitchFamily="34" charset="0"/>
                        </a:rPr>
                        <a:t>12</a:t>
                      </a:r>
                      <a:endParaRPr lang="en-US" sz="14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Cần Thơ</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Can Tho</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2, Cạnh cửa khởi hành số 5, Khu cách ly Ga đi Quốc nội, Cảng Hàng Không Quốc Tế Cần Thơ.</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87414378"/>
                  </a:ext>
                </a:extLst>
              </a:tr>
              <a:tr h="779504">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13</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Huế</a:t>
                      </a:r>
                      <a:endParaRPr lang="vi-VN"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Phu Bai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2, Gần cửa khởi hành số 6, Khu cách ly Ga đi Quốc nội, Cảng Hàng Không Quốc Tế Phú Bài.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118622"/>
                  </a:ext>
                </a:extLst>
              </a:tr>
              <a:tr h="779504">
                <a:tc>
                  <a:txBody>
                    <a:bodyPr/>
                    <a:lstStyle/>
                    <a:p>
                      <a:pPr algn="ctr" fontAlgn="ctr"/>
                      <a:r>
                        <a:rPr lang="en-US" sz="1400" b="0" i="0" u="none" strike="noStrike" smtClean="0">
                          <a:effectLst/>
                          <a:latin typeface="Arial" panose="020B0604020202020204" pitchFamily="34" charset="0"/>
                          <a:cs typeface="Arial" panose="020B0604020202020204" pitchFamily="34" charset="0"/>
                        </a:rPr>
                        <a:t>14</a:t>
                      </a:r>
                      <a:endParaRPr lang="en-US" sz="1400" b="0" i="0" u="none" strike="noStrike">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Hải Phòng</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Cat Bi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2, Phòng khách nằm cạnh cửa khởi hành số 1, Khu cách ly Ga đi Quốc nội, Cảng Hàng Không Quốc Tế Cát Bi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3592273"/>
                  </a:ext>
                </a:extLst>
              </a:tr>
              <a:tr h="768812">
                <a:tc>
                  <a:txBody>
                    <a:bodyPr/>
                    <a:lstStyle/>
                    <a:p>
                      <a:pPr algn="ctr" fontAlgn="ctr"/>
                      <a:r>
                        <a:rPr lang="en-US" sz="1400" b="0" i="0" u="none" strike="noStrike" smtClean="0">
                          <a:effectLst/>
                          <a:latin typeface="Arial" panose="020B0604020202020204" pitchFamily="34" charset="0"/>
                          <a:cs typeface="Arial" panose="020B0604020202020204" pitchFamily="34" charset="0"/>
                        </a:rPr>
                        <a:t>15</a:t>
                      </a:r>
                      <a:endParaRPr lang="en-US" sz="1400" b="0" i="0" u="none" strike="noStrike">
                        <a:effectLst/>
                        <a:latin typeface="Arial" panose="020B0604020202020204" pitchFamily="34" charset="0"/>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Gia Lai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Phu Cat</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Tầng 2, Phòng khách nằm đối diện thang máy, Khu cách ly Ga đi Quốc nội, Cảng Hàng Không Phù Cát.</a:t>
                      </a:r>
                    </a:p>
                  </a:txBody>
                  <a:tcPr marL="0" marR="0" marT="0" marB="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42380035"/>
                  </a:ext>
                </a:extLst>
              </a:tr>
              <a:tr h="779504">
                <a:tc>
                  <a:txBody>
                    <a:bodyPr/>
                    <a:lstStyle/>
                    <a:p>
                      <a:pPr algn="ctr" fontAlgn="ctr"/>
                      <a:r>
                        <a:rPr lang="en-US" sz="1400" b="0" i="0" u="none" strike="noStrike" smtClean="0">
                          <a:effectLst/>
                          <a:latin typeface="Arial" panose="020B0604020202020204" pitchFamily="34" charset="0"/>
                          <a:cs typeface="Arial" panose="020B0604020202020204" pitchFamily="34" charset="0"/>
                        </a:rPr>
                        <a:t>16</a:t>
                      </a:r>
                      <a:endParaRPr lang="en-US" sz="1400" b="0" i="0" u="none" strike="noStrike">
                        <a:effectLst/>
                        <a:latin typeface="Arial" panose="020B0604020202020204" pitchFamily="34" charset="0"/>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Nghệ An</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Vinh</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2, Gần cửa khởi hành số 6, Khu cách ly Ga đi Quốc nội, Cảng Hàng Không Quốc Tế Vinh.</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78599056"/>
                  </a:ext>
                </a:extLst>
              </a:tr>
              <a:tr h="779504">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17</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Buôn Ma Thuột</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Buon Ma Thuot</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1, Khu cách ly Ga đi Quốc nội, Cảng Hàng Không Buôn Ma Thuột.</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54284961"/>
                  </a:ext>
                </a:extLst>
              </a:tr>
              <a:tr h="779504">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18</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Pleiku</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Pleiku</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1, Gần cửa khởi hành số 1, Khu cách ly Ga đi Quốc nội, Cảng Hàng Không Pleiku.</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75009821"/>
                  </a:ext>
                </a:extLst>
              </a:tr>
              <a:tr h="779504">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19</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Quảng Nam</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Chu Lai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2, Gần cửa khởi hành số 1, Khu cách ly Ga đi Quốc nội, Cảng Hàng Không Chu Lai.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288499"/>
                  </a:ext>
                </a:extLst>
              </a:tr>
              <a:tr h="779504">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20</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Quảng Bình</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Dong Hoi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2, Gần cửa khởi hành số 2, Khu cách ly Ga đi Quốc nội, Cảng Hàng Không Đồng Hới.</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33053051"/>
                  </a:ext>
                </a:extLst>
              </a:tr>
              <a:tr h="523234">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a:solidFill>
                            <a:schemeClr val="dk1"/>
                          </a:solidFill>
                          <a:effectLst/>
                          <a:latin typeface="Arial" panose="020B0604020202020204" pitchFamily="34" charset="0"/>
                          <a:ea typeface="+mn-ea"/>
                          <a:cs typeface="Arial" panose="020B0604020202020204" pitchFamily="34" charset="0"/>
                        </a:rPr>
                        <a:t>21</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Thanh Hóa</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Tho Xuan</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Khu cách ly Ga đi Quốc nội, Cảng Hàng Không Thọ Xuân</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43633156"/>
                  </a:ext>
                </a:extLst>
              </a:tr>
              <a:tr h="523234">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22</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Phú Yên</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Tuy Hoa</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1, Khu cách ly Ga đi Quốc nội, Cảng Hàng Không Tuy Hòa.</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77914818"/>
                  </a:ext>
                </a:extLst>
              </a:tr>
            </a:tbl>
          </a:graphicData>
        </a:graphic>
      </p:graphicFrame>
    </p:spTree>
    <p:extLst>
      <p:ext uri="{BB962C8B-B14F-4D97-AF65-F5344CB8AC3E}">
        <p14:creationId xmlns:p14="http://schemas.microsoft.com/office/powerpoint/2010/main" val="1835358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E4E731-B7E8-0E47-FA79-39D99C1BE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 y="-48986"/>
            <a:ext cx="7561341" cy="10688638"/>
          </a:xfrm>
          <a:prstGeom prst="rect">
            <a:avLst/>
          </a:prstGeom>
        </p:spPr>
      </p:pic>
      <p:graphicFrame>
        <p:nvGraphicFramePr>
          <p:cNvPr id="10" name="Table 8">
            <a:extLst>
              <a:ext uri="{FF2B5EF4-FFF2-40B4-BE49-F238E27FC236}">
                <a16:creationId xmlns:a16="http://schemas.microsoft.com/office/drawing/2014/main" id="{64821474-949D-10DA-673D-1CA763DADFC7}"/>
              </a:ext>
            </a:extLst>
          </p:cNvPr>
          <p:cNvGraphicFramePr>
            <a:graphicFrameLocks noGrp="1"/>
          </p:cNvGraphicFramePr>
          <p:nvPr>
            <p:extLst>
              <p:ext uri="{D42A27DB-BD31-4B8C-83A1-F6EECF244321}">
                <p14:modId xmlns:p14="http://schemas.microsoft.com/office/powerpoint/2010/main" val="3392584048"/>
              </p:ext>
            </p:extLst>
          </p:nvPr>
        </p:nvGraphicFramePr>
        <p:xfrm>
          <a:off x="555083" y="1304937"/>
          <a:ext cx="6655885" cy="3143971"/>
        </p:xfrm>
        <a:graphic>
          <a:graphicData uri="http://schemas.openxmlformats.org/drawingml/2006/table">
            <a:tbl>
              <a:tblPr firstRow="1" bandRow="1">
                <a:tableStyleId>{5C22544A-7EE6-4342-B048-85BDC9FD1C3A}</a:tableStyleId>
              </a:tblPr>
              <a:tblGrid>
                <a:gridCol w="435517">
                  <a:extLst>
                    <a:ext uri="{9D8B030D-6E8A-4147-A177-3AD203B41FA5}">
                      <a16:colId xmlns:a16="http://schemas.microsoft.com/office/drawing/2014/main" val="3110364865"/>
                    </a:ext>
                  </a:extLst>
                </a:gridCol>
                <a:gridCol w="876300">
                  <a:extLst>
                    <a:ext uri="{9D8B030D-6E8A-4147-A177-3AD203B41FA5}">
                      <a16:colId xmlns:a16="http://schemas.microsoft.com/office/drawing/2014/main" val="4196905270"/>
                    </a:ext>
                  </a:extLst>
                </a:gridCol>
                <a:gridCol w="1866900">
                  <a:extLst>
                    <a:ext uri="{9D8B030D-6E8A-4147-A177-3AD203B41FA5}">
                      <a16:colId xmlns:a16="http://schemas.microsoft.com/office/drawing/2014/main" val="3581760398"/>
                    </a:ext>
                  </a:extLst>
                </a:gridCol>
                <a:gridCol w="3477168">
                  <a:extLst>
                    <a:ext uri="{9D8B030D-6E8A-4147-A177-3AD203B41FA5}">
                      <a16:colId xmlns:a16="http://schemas.microsoft.com/office/drawing/2014/main" val="3631654148"/>
                    </a:ext>
                  </a:extLst>
                </a:gridCol>
              </a:tblGrid>
              <a:tr h="539766">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smtClean="0">
                          <a:solidFill>
                            <a:schemeClr val="bg1"/>
                          </a:solidFill>
                          <a:latin typeface="Arial" panose="020B0604020202020204" pitchFamily="34" charset="0"/>
                          <a:ea typeface="+mn-ea"/>
                          <a:cs typeface="Arial" panose="020B0604020202020204" pitchFamily="34" charset="0"/>
                        </a:rPr>
                        <a:t>TT</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smtClean="0">
                          <a:solidFill>
                            <a:schemeClr val="bg1"/>
                          </a:solidFill>
                          <a:latin typeface="Arial" panose="020B0604020202020204" pitchFamily="34" charset="0"/>
                          <a:ea typeface="+mn-ea"/>
                          <a:cs typeface="Arial" panose="020B0604020202020204" pitchFamily="34" charset="0"/>
                        </a:rPr>
                        <a:t>Tỉnh/TP</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err="1" smtClean="0">
                          <a:solidFill>
                            <a:schemeClr val="bg1"/>
                          </a:solidFill>
                          <a:latin typeface="Arial" panose="020B0604020202020204" pitchFamily="34" charset="0"/>
                          <a:ea typeface="+mn-ea"/>
                          <a:cs typeface="Arial" panose="020B0604020202020204" pitchFamily="34" charset="0"/>
                        </a:rPr>
                        <a:t>Tên</a:t>
                      </a:r>
                      <a:r>
                        <a:rPr lang="en-US" sz="1400" b="1" i="0" kern="1200" smtClean="0">
                          <a:solidFill>
                            <a:schemeClr val="bg1"/>
                          </a:solidFill>
                          <a:latin typeface="Arial" panose="020B0604020202020204" pitchFamily="34" charset="0"/>
                          <a:ea typeface="+mn-ea"/>
                          <a:cs typeface="Arial" panose="020B0604020202020204" pitchFamily="34" charset="0"/>
                        </a:rPr>
                        <a:t> Phòng</a:t>
                      </a:r>
                      <a:r>
                        <a:rPr lang="en-US" sz="1400" b="1" i="0" kern="1200" baseline="0" smtClean="0">
                          <a:solidFill>
                            <a:schemeClr val="bg1"/>
                          </a:solidFill>
                          <a:latin typeface="Arial" panose="020B0604020202020204" pitchFamily="34" charset="0"/>
                          <a:ea typeface="+mn-ea"/>
                          <a:cs typeface="Arial" panose="020B0604020202020204" pitchFamily="34" charset="0"/>
                        </a:rPr>
                        <a:t> chờ</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tc>
                  <a:txBody>
                    <a:bodyPr/>
                    <a:lstStyle/>
                    <a:p>
                      <a:pPr marL="0" marR="0" lvl="0" indent="0" algn="ctr" defTabSz="1792734" rtl="0" eaLnBrk="1" fontAlgn="auto" latinLnBrk="0" hangingPunct="1">
                        <a:lnSpc>
                          <a:spcPct val="150000"/>
                        </a:lnSpc>
                        <a:spcBef>
                          <a:spcPts val="0"/>
                        </a:spcBef>
                        <a:spcAft>
                          <a:spcPts val="0"/>
                        </a:spcAft>
                        <a:buClrTx/>
                        <a:buSzTx/>
                        <a:buFontTx/>
                        <a:buNone/>
                        <a:tabLst/>
                        <a:defRPr/>
                      </a:pPr>
                      <a:r>
                        <a:rPr lang="en-US" sz="1400" b="1" i="0" kern="1200" dirty="0" err="1" smtClean="0">
                          <a:solidFill>
                            <a:schemeClr val="bg1"/>
                          </a:solidFill>
                          <a:latin typeface="Arial" panose="020B0604020202020204" pitchFamily="34" charset="0"/>
                          <a:ea typeface="+mn-ea"/>
                          <a:cs typeface="Arial" panose="020B0604020202020204" pitchFamily="34" charset="0"/>
                        </a:rPr>
                        <a:t>Địa</a:t>
                      </a:r>
                      <a:r>
                        <a:rPr lang="en-US" sz="1400" b="1" i="0" kern="1200" baseline="0" dirty="0" smtClean="0">
                          <a:solidFill>
                            <a:schemeClr val="bg1"/>
                          </a:solidFill>
                          <a:latin typeface="Arial" panose="020B0604020202020204" pitchFamily="34" charset="0"/>
                          <a:ea typeface="+mn-ea"/>
                          <a:cs typeface="Arial" panose="020B0604020202020204" pitchFamily="34" charset="0"/>
                        </a:rPr>
                        <a:t> </a:t>
                      </a:r>
                      <a:r>
                        <a:rPr lang="en-US" sz="1400" b="1" i="0" kern="1200" baseline="0" dirty="0" err="1" smtClean="0">
                          <a:solidFill>
                            <a:schemeClr val="bg1"/>
                          </a:solidFill>
                          <a:latin typeface="Arial" panose="020B0604020202020204" pitchFamily="34" charset="0"/>
                          <a:ea typeface="+mn-ea"/>
                          <a:cs typeface="Arial" panose="020B0604020202020204" pitchFamily="34" charset="0"/>
                        </a:rPr>
                        <a:t>chỉ</a:t>
                      </a:r>
                      <a:endParaRPr lang="en-US" sz="1400" b="1" i="0" kern="1200" dirty="0">
                        <a:solidFill>
                          <a:schemeClr val="bg1"/>
                        </a:solidFill>
                        <a:latin typeface="Arial" panose="020B0604020202020204" pitchFamily="34" charset="0"/>
                        <a:ea typeface="+mn-ea"/>
                        <a:cs typeface="Arial" panose="020B0604020202020204" pitchFamily="34" charset="0"/>
                      </a:endParaRPr>
                    </a:p>
                  </a:txBody>
                  <a:tcPr marL="68580" marR="6858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00594E"/>
                    </a:solidFill>
                  </a:tcPr>
                </a:tc>
                <a:extLst>
                  <a:ext uri="{0D108BD9-81ED-4DB2-BD59-A6C34878D82A}">
                    <a16:rowId xmlns:a16="http://schemas.microsoft.com/office/drawing/2014/main" val="2041715279"/>
                  </a:ext>
                </a:extLst>
              </a:tr>
              <a:tr h="580029">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23</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Điện Biên</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Dien Bien</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Khu cách ly Ga đi Quốc nội, Cảng Hàng Không Điện Biên.</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86912111"/>
                  </a:ext>
                </a:extLst>
              </a:tr>
              <a:tr h="580029">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24</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Cà Mau</a:t>
                      </a:r>
                      <a:endParaRPr lang="vi-VN"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Ca Mau</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Khu cách ly Ga đi Quốc nội, Cảng Hàng Không Cà Mau.</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13164638"/>
                  </a:ext>
                </a:extLst>
              </a:tr>
              <a:tr h="580029">
                <a:tc>
                  <a:txBody>
                    <a:bodyPr/>
                    <a:lstStyle/>
                    <a:p>
                      <a:pPr marL="0" marR="0" algn="ctr"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25</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Kiên Giang</a:t>
                      </a:r>
                      <a:endParaRPr lang="vi-VN"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Rach Gia</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Khu cách ly Ga đi Quốc nội, Cảng Hàng Không Rạch Giá.</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07310307"/>
                  </a:ext>
                </a:extLst>
              </a:tr>
              <a:tr h="864118">
                <a:tc>
                  <a:txBody>
                    <a:bodyPr/>
                    <a:lstStyle/>
                    <a:p>
                      <a:pPr algn="ctr" fontAlgn="ctr"/>
                      <a:r>
                        <a:rPr lang="en-US" sz="1400" b="0" i="0" u="none" strike="noStrike" smtClean="0">
                          <a:effectLst/>
                          <a:latin typeface="Arial" panose="020B0604020202020204" pitchFamily="34" charset="0"/>
                          <a:cs typeface="Arial" panose="020B0604020202020204" pitchFamily="34" charset="0"/>
                        </a:rPr>
                        <a:t>26</a:t>
                      </a:r>
                      <a:endParaRPr lang="en-US" sz="1400" b="0" i="0" u="none" strike="noStrike">
                        <a:effectLst/>
                        <a:latin typeface="Arial" panose="020B0604020202020204" pitchFamily="34" charset="0"/>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Bà Rịa – Vũng Tàu</a:t>
                      </a:r>
                      <a:endParaRPr lang="vi-VN"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SH Premium Lounge Con Dao</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106045" algn="l" defTabSz="1792734" rtl="0" eaLnBrk="1" fontAlgn="ctr" latinLnBrk="0" hangingPunct="1">
                        <a:lnSpc>
                          <a:spcPct val="107000"/>
                        </a:lnSpc>
                        <a:spcBef>
                          <a:spcPts val="305"/>
                        </a:spcBef>
                        <a:spcAft>
                          <a:spcPts val="0"/>
                        </a:spcAft>
                      </a:pPr>
                      <a:r>
                        <a:rPr lang="en-US" sz="1400" b="0" i="0" u="none" strike="noStrike" kern="1200" smtClean="0">
                          <a:solidFill>
                            <a:schemeClr val="dk1"/>
                          </a:solidFill>
                          <a:effectLst/>
                          <a:latin typeface="Arial" panose="020B0604020202020204" pitchFamily="34" charset="0"/>
                          <a:ea typeface="+mn-ea"/>
                          <a:cs typeface="Arial" panose="020B0604020202020204" pitchFamily="34" charset="0"/>
                        </a:rPr>
                        <a:t>Tầng 1, cạnh cửa khởi hành số 1, Khu cách ly Ga đi Quốc nội, Cảng Hàng Không Côn Đảo.</a:t>
                      </a:r>
                      <a:endParaRPr lang="en-US" sz="1400" b="0" i="0" u="none" strike="noStrike" kern="1200">
                        <a:solidFill>
                          <a:schemeClr val="dk1"/>
                        </a:solidFill>
                        <a:effectLst/>
                        <a:latin typeface="Arial" panose="020B0604020202020204" pitchFamily="34" charset="0"/>
                        <a:ea typeface="+mn-ea"/>
                        <a:cs typeface="Arial" panose="020B0604020202020204" pitchFamily="34" charset="0"/>
                      </a:endParaRPr>
                    </a:p>
                  </a:txBody>
                  <a:tcPr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71366820"/>
                  </a:ext>
                </a:extLst>
              </a:tr>
            </a:tbl>
          </a:graphicData>
        </a:graphic>
      </p:graphicFrame>
      <p:sp>
        <p:nvSpPr>
          <p:cNvPr id="6" name="TextBox 5">
            <a:extLst>
              <a:ext uri="{FF2B5EF4-FFF2-40B4-BE49-F238E27FC236}">
                <a16:creationId xmlns:a16="http://schemas.microsoft.com/office/drawing/2014/main" id="{5E1F6992-A8C0-588A-A4C2-4E134B312CDC}"/>
              </a:ext>
            </a:extLst>
          </p:cNvPr>
          <p:cNvSpPr txBox="1"/>
          <p:nvPr/>
        </p:nvSpPr>
        <p:spPr>
          <a:xfrm>
            <a:off x="513878" y="4661124"/>
            <a:ext cx="6536602" cy="338554"/>
          </a:xfrm>
          <a:prstGeom prst="rect">
            <a:avLst/>
          </a:prstGeom>
          <a:noFill/>
        </p:spPr>
        <p:txBody>
          <a:bodyPr wrap="square" rtlCol="0">
            <a:spAutoFit/>
          </a:bodyPr>
          <a:lstStyle/>
          <a:p>
            <a:r>
              <a:rPr lang="en-GB" sz="1600" b="1" smtClean="0">
                <a:latin typeface="Arial" panose="020B0604020202020204" pitchFamily="34" charset="0"/>
                <a:cs typeface="Arial" panose="020B0604020202020204" pitchFamily="34" charset="0"/>
              </a:rPr>
              <a:t>Thể lệ chi tiết</a:t>
            </a:r>
          </a:p>
        </p:txBody>
      </p:sp>
      <p:sp>
        <p:nvSpPr>
          <p:cNvPr id="7" name="TextBox 6">
            <a:extLst>
              <a:ext uri="{FF2B5EF4-FFF2-40B4-BE49-F238E27FC236}">
                <a16:creationId xmlns:a16="http://schemas.microsoft.com/office/drawing/2014/main" id="{7294843C-E467-5352-F0AA-035806520A0C}"/>
              </a:ext>
            </a:extLst>
          </p:cNvPr>
          <p:cNvSpPr txBox="1"/>
          <p:nvPr/>
        </p:nvSpPr>
        <p:spPr>
          <a:xfrm>
            <a:off x="513878" y="5063618"/>
            <a:ext cx="6304120" cy="4616648"/>
          </a:xfrm>
          <a:prstGeom prst="rect">
            <a:avLst/>
          </a:prstGeom>
          <a:noFill/>
        </p:spPr>
        <p:txBody>
          <a:bodyPr wrap="square" rtlCol="0">
            <a:spAutoFit/>
          </a:bodyPr>
          <a:lstStyle/>
          <a:p>
            <a:pPr lvl="0" algn="just"/>
            <a:r>
              <a:rPr lang="en-US" sz="1400" b="1" smtClean="0">
                <a:latin typeface="Arial" panose="020B0604020202020204" pitchFamily="34" charset="0"/>
                <a:cs typeface="Arial" panose="020B0604020202020204" pitchFamily="34" charset="0"/>
              </a:rPr>
              <a:t>1. Đối </a:t>
            </a:r>
            <a:r>
              <a:rPr lang="en-US" sz="1400" b="1">
                <a:latin typeface="Arial" panose="020B0604020202020204" pitchFamily="34" charset="0"/>
                <a:cs typeface="Arial" panose="020B0604020202020204" pitchFamily="34" charset="0"/>
              </a:rPr>
              <a:t>tượng áp dụng:</a:t>
            </a:r>
            <a:r>
              <a:rPr lang="en-US" sz="1400">
                <a:latin typeface="Arial" panose="020B0604020202020204" pitchFamily="34" charset="0"/>
                <a:cs typeface="Arial" panose="020B0604020202020204" pitchFamily="34" charset="0"/>
              </a:rPr>
              <a:t> Khách hàng cá nhân cao cấp của BIDV là chủ thẻ chính thẻ tín dụng quốc tế </a:t>
            </a:r>
            <a:r>
              <a:rPr lang="en-US" sz="1400" smtClean="0">
                <a:latin typeface="Arial" panose="020B0604020202020204" pitchFamily="34" charset="0"/>
                <a:cs typeface="Arial" panose="020B0604020202020204" pitchFamily="34" charset="0"/>
              </a:rPr>
              <a:t>BIDV Premier.</a:t>
            </a:r>
            <a:endParaRPr lang="en-US" sz="1400">
              <a:latin typeface="Arial" panose="020B0604020202020204" pitchFamily="34" charset="0"/>
              <a:cs typeface="Arial" panose="020B0604020202020204" pitchFamily="34" charset="0"/>
            </a:endParaRPr>
          </a:p>
          <a:p>
            <a:pPr lvl="0" algn="just"/>
            <a:r>
              <a:rPr lang="en-US" sz="1400" b="1" smtClean="0">
                <a:latin typeface="Arial" panose="020B0604020202020204" pitchFamily="34" charset="0"/>
                <a:cs typeface="Arial" panose="020B0604020202020204" pitchFamily="34" charset="0"/>
              </a:rPr>
              <a:t>2. Thời </a:t>
            </a:r>
            <a:r>
              <a:rPr lang="en-US" sz="1400" b="1">
                <a:latin typeface="Arial" panose="020B0604020202020204" pitchFamily="34" charset="0"/>
                <a:cs typeface="Arial" panose="020B0604020202020204" pitchFamily="34" charset="0"/>
              </a:rPr>
              <a:t>gian triển khai: </a:t>
            </a:r>
            <a:r>
              <a:rPr lang="en-US" sz="1400">
                <a:latin typeface="Arial" panose="020B0604020202020204" pitchFamily="34" charset="0"/>
                <a:cs typeface="Arial" panose="020B0604020202020204" pitchFamily="34" charset="0"/>
              </a:rPr>
              <a:t>Từ 01/07/2025 đến hết </a:t>
            </a:r>
            <a:r>
              <a:rPr lang="en-US" sz="1400" smtClean="0">
                <a:latin typeface="Arial" panose="020B0604020202020204" pitchFamily="34" charset="0"/>
                <a:cs typeface="Arial" panose="020B0604020202020204" pitchFamily="34" charset="0"/>
              </a:rPr>
              <a:t>31/12/2026.</a:t>
            </a:r>
            <a:endParaRPr lang="en-US" sz="1400">
              <a:latin typeface="Arial" panose="020B0604020202020204" pitchFamily="34" charset="0"/>
              <a:cs typeface="Arial" panose="020B0604020202020204" pitchFamily="34" charset="0"/>
            </a:endParaRPr>
          </a:p>
          <a:p>
            <a:pPr lvl="0" algn="just"/>
            <a:r>
              <a:rPr lang="en-US" sz="1400" b="1" smtClean="0">
                <a:latin typeface="Arial" panose="020B0604020202020204" pitchFamily="34" charset="0"/>
                <a:cs typeface="Arial" panose="020B0604020202020204" pitchFamily="34" charset="0"/>
              </a:rPr>
              <a:t>3. Giai </a:t>
            </a:r>
            <a:r>
              <a:rPr lang="en-US" sz="1400" b="1">
                <a:latin typeface="Arial" panose="020B0604020202020204" pitchFamily="34" charset="0"/>
                <a:cs typeface="Arial" panose="020B0604020202020204" pitchFamily="34" charset="0"/>
              </a:rPr>
              <a:t>đoạn xét tặng đặc quyền:</a:t>
            </a:r>
            <a:r>
              <a:rPr lang="en-US" sz="1400">
                <a:latin typeface="Arial" panose="020B0604020202020204" pitchFamily="34" charset="0"/>
                <a:cs typeface="Arial" panose="020B0604020202020204" pitchFamily="34" charset="0"/>
              </a:rPr>
              <a:t> Doanh số xét tặng đặc quyền theo </a:t>
            </a:r>
            <a:r>
              <a:rPr lang="en-US" sz="1400" smtClean="0">
                <a:latin typeface="Arial" panose="020B0604020202020204" pitchFamily="34" charset="0"/>
                <a:cs typeface="Arial" panose="020B0604020202020204" pitchFamily="34" charset="0"/>
              </a:rPr>
              <a:t>6 </a:t>
            </a:r>
            <a:r>
              <a:rPr lang="en-US" sz="1400">
                <a:latin typeface="Arial" panose="020B0604020202020204" pitchFamily="34" charset="0"/>
                <a:cs typeface="Arial" panose="020B0604020202020204" pitchFamily="34" charset="0"/>
              </a:rPr>
              <a:t>đợt như sau:</a:t>
            </a:r>
          </a:p>
          <a:p>
            <a:pPr algn="just"/>
            <a:r>
              <a:rPr lang="en-US" sz="1400" smtClean="0">
                <a:latin typeface="Arial" panose="020B0604020202020204" pitchFamily="34" charset="0"/>
                <a:cs typeface="Arial" panose="020B0604020202020204" pitchFamily="34" charset="0"/>
              </a:rPr>
              <a:t>- Đợt </a:t>
            </a:r>
            <a:r>
              <a:rPr lang="en-US" sz="1400">
                <a:latin typeface="Arial" panose="020B0604020202020204" pitchFamily="34" charset="0"/>
                <a:cs typeface="Arial" panose="020B0604020202020204" pitchFamily="34" charset="0"/>
              </a:rPr>
              <a:t>xét tặng Quý 3/2025: Từ ngày 01/07/2025 đến 30/09/2025</a:t>
            </a:r>
          </a:p>
          <a:p>
            <a:pPr algn="just"/>
            <a:r>
              <a:rPr lang="en-US" sz="1400" smtClean="0">
                <a:latin typeface="Arial" panose="020B0604020202020204" pitchFamily="34" charset="0"/>
                <a:cs typeface="Arial" panose="020B0604020202020204" pitchFamily="34" charset="0"/>
              </a:rPr>
              <a:t>- Đợt </a:t>
            </a:r>
            <a:r>
              <a:rPr lang="en-US" sz="1400">
                <a:latin typeface="Arial" panose="020B0604020202020204" pitchFamily="34" charset="0"/>
                <a:cs typeface="Arial" panose="020B0604020202020204" pitchFamily="34" charset="0"/>
              </a:rPr>
              <a:t>xét tặng Quý 4/2025: Từ ngày 01/10/2025 đến </a:t>
            </a:r>
            <a:r>
              <a:rPr lang="en-US" sz="1400" smtClean="0">
                <a:latin typeface="Arial" panose="020B0604020202020204" pitchFamily="34" charset="0"/>
                <a:cs typeface="Arial" panose="020B0604020202020204" pitchFamily="34" charset="0"/>
              </a:rPr>
              <a:t>31/12/2025</a:t>
            </a:r>
          </a:p>
          <a:p>
            <a:pPr algn="just"/>
            <a:r>
              <a:rPr lang="en-US" sz="1400" smtClean="0">
                <a:latin typeface="Arial" panose="020B0604020202020204" pitchFamily="34" charset="0"/>
                <a:cs typeface="Arial" panose="020B0604020202020204" pitchFamily="34" charset="0"/>
              </a:rPr>
              <a:t>- Đợt </a:t>
            </a:r>
            <a:r>
              <a:rPr lang="en-US" sz="1400">
                <a:latin typeface="Arial" panose="020B0604020202020204" pitchFamily="34" charset="0"/>
                <a:cs typeface="Arial" panose="020B0604020202020204" pitchFamily="34" charset="0"/>
              </a:rPr>
              <a:t>xét tặng Quý </a:t>
            </a:r>
            <a:r>
              <a:rPr lang="en-US" sz="1400" smtClean="0">
                <a:latin typeface="Arial" panose="020B0604020202020204" pitchFamily="34" charset="0"/>
                <a:cs typeface="Arial" panose="020B0604020202020204" pitchFamily="34" charset="0"/>
              </a:rPr>
              <a:t>1/2026: </a:t>
            </a:r>
            <a:r>
              <a:rPr lang="en-US" sz="1400">
                <a:latin typeface="Arial" panose="020B0604020202020204" pitchFamily="34" charset="0"/>
                <a:cs typeface="Arial" panose="020B0604020202020204" pitchFamily="34" charset="0"/>
              </a:rPr>
              <a:t>Từ ngày </a:t>
            </a:r>
            <a:r>
              <a:rPr lang="en-US" sz="1400" smtClean="0">
                <a:latin typeface="Arial" panose="020B0604020202020204" pitchFamily="34" charset="0"/>
                <a:cs typeface="Arial" panose="020B0604020202020204" pitchFamily="34" charset="0"/>
              </a:rPr>
              <a:t>01/01/2026 </a:t>
            </a:r>
            <a:r>
              <a:rPr lang="en-US" sz="1400">
                <a:latin typeface="Arial" panose="020B0604020202020204" pitchFamily="34" charset="0"/>
                <a:cs typeface="Arial" panose="020B0604020202020204" pitchFamily="34" charset="0"/>
              </a:rPr>
              <a:t>đến </a:t>
            </a:r>
            <a:r>
              <a:rPr lang="en-US" sz="1400" smtClean="0">
                <a:latin typeface="Arial" panose="020B0604020202020204" pitchFamily="34" charset="0"/>
                <a:cs typeface="Arial" panose="020B0604020202020204" pitchFamily="34" charset="0"/>
              </a:rPr>
              <a:t>31/03/2026</a:t>
            </a:r>
            <a:endParaRPr lang="en-US" sz="1400">
              <a:latin typeface="Arial" panose="020B0604020202020204" pitchFamily="34" charset="0"/>
              <a:cs typeface="Arial" panose="020B0604020202020204" pitchFamily="34" charset="0"/>
            </a:endParaRPr>
          </a:p>
          <a:p>
            <a:pPr algn="just"/>
            <a:r>
              <a:rPr lang="en-US" sz="1400" smtClean="0">
                <a:latin typeface="Arial" panose="020B0604020202020204" pitchFamily="34" charset="0"/>
                <a:cs typeface="Arial" panose="020B0604020202020204" pitchFamily="34" charset="0"/>
              </a:rPr>
              <a:t>- Đợt </a:t>
            </a:r>
            <a:r>
              <a:rPr lang="en-US" sz="1400">
                <a:latin typeface="Arial" panose="020B0604020202020204" pitchFamily="34" charset="0"/>
                <a:cs typeface="Arial" panose="020B0604020202020204" pitchFamily="34" charset="0"/>
              </a:rPr>
              <a:t>xét tặng Quý </a:t>
            </a:r>
            <a:r>
              <a:rPr lang="en-US" sz="1400" smtClean="0">
                <a:latin typeface="Arial" panose="020B0604020202020204" pitchFamily="34" charset="0"/>
                <a:cs typeface="Arial" panose="020B0604020202020204" pitchFamily="34" charset="0"/>
              </a:rPr>
              <a:t>2/2026: </a:t>
            </a:r>
            <a:r>
              <a:rPr lang="en-US" sz="1400">
                <a:latin typeface="Arial" panose="020B0604020202020204" pitchFamily="34" charset="0"/>
                <a:cs typeface="Arial" panose="020B0604020202020204" pitchFamily="34" charset="0"/>
              </a:rPr>
              <a:t>Từ ngày </a:t>
            </a:r>
            <a:r>
              <a:rPr lang="en-US" sz="1400" smtClean="0">
                <a:latin typeface="Arial" panose="020B0604020202020204" pitchFamily="34" charset="0"/>
                <a:cs typeface="Arial" panose="020B0604020202020204" pitchFamily="34" charset="0"/>
              </a:rPr>
              <a:t>01/04/2026 </a:t>
            </a:r>
            <a:r>
              <a:rPr lang="en-US" sz="1400">
                <a:latin typeface="Arial" panose="020B0604020202020204" pitchFamily="34" charset="0"/>
                <a:cs typeface="Arial" panose="020B0604020202020204" pitchFamily="34" charset="0"/>
              </a:rPr>
              <a:t>đến </a:t>
            </a:r>
            <a:r>
              <a:rPr lang="en-US" sz="1400" smtClean="0">
                <a:latin typeface="Arial" panose="020B0604020202020204" pitchFamily="34" charset="0"/>
                <a:cs typeface="Arial" panose="020B0604020202020204" pitchFamily="34" charset="0"/>
              </a:rPr>
              <a:t>30/06/2026</a:t>
            </a:r>
          </a:p>
          <a:p>
            <a:pPr algn="just"/>
            <a:r>
              <a:rPr lang="en-US" sz="1400" smtClean="0">
                <a:latin typeface="Arial" panose="020B0604020202020204" pitchFamily="34" charset="0"/>
                <a:cs typeface="Arial" panose="020B0604020202020204" pitchFamily="34" charset="0"/>
              </a:rPr>
              <a:t>- Đợt xét tặng Quý 3/2026: Từ ngày 01/07/2026 đến </a:t>
            </a:r>
            <a:r>
              <a:rPr lang="en-US" sz="1400" smtClean="0">
                <a:latin typeface="Arial" panose="020B0604020202020204" pitchFamily="34" charset="0"/>
                <a:cs typeface="Arial" panose="020B0604020202020204" pitchFamily="34" charset="0"/>
              </a:rPr>
              <a:t>30/09/2026</a:t>
            </a:r>
            <a:endParaRPr lang="en-US" sz="1400" smtClean="0">
              <a:latin typeface="Arial" panose="020B0604020202020204" pitchFamily="34" charset="0"/>
              <a:cs typeface="Arial" panose="020B0604020202020204" pitchFamily="34" charset="0"/>
            </a:endParaRPr>
          </a:p>
          <a:p>
            <a:pPr algn="just"/>
            <a:r>
              <a:rPr lang="en-US" sz="1400" smtClean="0">
                <a:latin typeface="Arial" panose="020B0604020202020204" pitchFamily="34" charset="0"/>
                <a:cs typeface="Arial" panose="020B0604020202020204" pitchFamily="34" charset="0"/>
              </a:rPr>
              <a:t>- Đợt xét tặng Quý 4/2026: Từ ngày 01/10/2026 đến 31/12/2026</a:t>
            </a:r>
            <a:endParaRPr lang="en-US" sz="1400">
              <a:latin typeface="Arial" panose="020B0604020202020204" pitchFamily="34" charset="0"/>
              <a:cs typeface="Arial" panose="020B0604020202020204" pitchFamily="34" charset="0"/>
            </a:endParaRPr>
          </a:p>
          <a:p>
            <a:pPr lvl="0" algn="just"/>
            <a:r>
              <a:rPr lang="en-US" sz="1400" b="1" smtClean="0">
                <a:latin typeface="Arial" panose="020B0604020202020204" pitchFamily="34" charset="0"/>
                <a:cs typeface="Arial" panose="020B0604020202020204" pitchFamily="34" charset="0"/>
              </a:rPr>
              <a:t>4. Thời </a:t>
            </a:r>
            <a:r>
              <a:rPr lang="en-US" sz="1400" b="1">
                <a:latin typeface="Arial" panose="020B0604020202020204" pitchFamily="34" charset="0"/>
                <a:cs typeface="Arial" panose="020B0604020202020204" pitchFamily="34" charset="0"/>
              </a:rPr>
              <a:t>gian tặng đặc quyền: </a:t>
            </a:r>
            <a:r>
              <a:rPr lang="en-US" sz="1400">
                <a:latin typeface="Arial" panose="020B0604020202020204" pitchFamily="34" charset="0"/>
                <a:cs typeface="Arial" panose="020B0604020202020204" pitchFamily="34" charset="0"/>
              </a:rPr>
              <a:t>Tương ứng với </a:t>
            </a:r>
            <a:r>
              <a:rPr lang="en-US" sz="1400" smtClean="0">
                <a:latin typeface="Arial" panose="020B0604020202020204" pitchFamily="34" charset="0"/>
                <a:cs typeface="Arial" panose="020B0604020202020204" pitchFamily="34" charset="0"/>
              </a:rPr>
              <a:t>6 </a:t>
            </a:r>
            <a:r>
              <a:rPr lang="en-US" sz="1400">
                <a:latin typeface="Arial" panose="020B0604020202020204" pitchFamily="34" charset="0"/>
                <a:cs typeface="Arial" panose="020B0604020202020204" pitchFamily="34" charset="0"/>
              </a:rPr>
              <a:t>đợt triển khai chương trình. Cụ thể,</a:t>
            </a:r>
            <a:r>
              <a:rPr lang="en-US" sz="1400" b="1">
                <a:latin typeface="Arial" panose="020B0604020202020204" pitchFamily="34" charset="0"/>
                <a:cs typeface="Arial" panose="020B0604020202020204" pitchFamily="34" charset="0"/>
              </a:rPr>
              <a:t> </a:t>
            </a:r>
            <a:r>
              <a:rPr lang="en-US" sz="1400">
                <a:latin typeface="Arial" panose="020B0604020202020204" pitchFamily="34" charset="0"/>
                <a:cs typeface="Arial" panose="020B0604020202020204" pitchFamily="34" charset="0"/>
              </a:rPr>
              <a:t>lượt tặng đặc quyền theo doanh số đợt T được xét và tặng tới khách hàng trong tháng đầu tiên của đợt T+1.</a:t>
            </a:r>
          </a:p>
          <a:p>
            <a:pPr lvl="0" algn="just"/>
            <a:r>
              <a:rPr lang="en-US" sz="1400" b="1" smtClean="0">
                <a:latin typeface="Arial" panose="020B0604020202020204" pitchFamily="34" charset="0"/>
                <a:cs typeface="Arial" panose="020B0604020202020204" pitchFamily="34" charset="0"/>
              </a:rPr>
              <a:t>5. Một </a:t>
            </a:r>
            <a:r>
              <a:rPr lang="en-US" sz="1400" b="1">
                <a:latin typeface="Arial" panose="020B0604020202020204" pitchFamily="34" charset="0"/>
                <a:cs typeface="Arial" panose="020B0604020202020204" pitchFamily="34" charset="0"/>
              </a:rPr>
              <a:t>số quy định tính lượt tặng:</a:t>
            </a:r>
            <a:endParaRPr lang="en-US" sz="1400">
              <a:latin typeface="Arial" panose="020B0604020202020204" pitchFamily="34" charset="0"/>
              <a:cs typeface="Arial" panose="020B0604020202020204" pitchFamily="34" charset="0"/>
            </a:endParaRPr>
          </a:p>
          <a:p>
            <a:pPr lvl="0" algn="just"/>
            <a:r>
              <a:rPr lang="en-US" sz="1400" b="1" smtClean="0">
                <a:latin typeface="Arial" panose="020B0604020202020204" pitchFamily="34" charset="0"/>
                <a:cs typeface="Arial" panose="020B0604020202020204" pitchFamily="34" charset="0"/>
              </a:rPr>
              <a:t>- Thẻ </a:t>
            </a:r>
            <a:r>
              <a:rPr lang="en-US" sz="1400" b="1">
                <a:latin typeface="Arial" panose="020B0604020202020204" pitchFamily="34" charset="0"/>
                <a:cs typeface="Arial" panose="020B0604020202020204" pitchFamily="34" charset="0"/>
              </a:rPr>
              <a:t>tín dụng quốc tế BIDV hợp lệ</a:t>
            </a:r>
            <a:r>
              <a:rPr lang="en-US" sz="1400">
                <a:latin typeface="Arial" panose="020B0604020202020204" pitchFamily="34" charset="0"/>
                <a:cs typeface="Arial" panose="020B0604020202020204" pitchFamily="34" charset="0"/>
              </a:rPr>
              <a:t> phải đáp ứng các điều kiện sau:</a:t>
            </a:r>
          </a:p>
          <a:p>
            <a:pPr lvl="0" algn="just"/>
            <a:r>
              <a:rPr lang="en-US" sz="1400" smtClean="0">
                <a:latin typeface="Arial" panose="020B0604020202020204" pitchFamily="34" charset="0"/>
                <a:cs typeface="Arial" panose="020B0604020202020204" pitchFamily="34" charset="0"/>
              </a:rPr>
              <a:t>+ Là </a:t>
            </a:r>
            <a:r>
              <a:rPr lang="en-US" sz="1400">
                <a:latin typeface="Arial" panose="020B0604020202020204" pitchFamily="34" charset="0"/>
                <a:cs typeface="Arial" panose="020B0604020202020204" pitchFamily="34" charset="0"/>
              </a:rPr>
              <a:t>thẻ tín dụng quốc tế được đề cập tại mục 1 nêu trên</a:t>
            </a:r>
          </a:p>
          <a:p>
            <a:pPr lvl="0" algn="just"/>
            <a:r>
              <a:rPr lang="en-US" sz="1400" smtClean="0">
                <a:latin typeface="Arial" panose="020B0604020202020204" pitchFamily="34" charset="0"/>
                <a:cs typeface="Arial" panose="020B0604020202020204" pitchFamily="34" charset="0"/>
              </a:rPr>
              <a:t>+ Thẻ </a:t>
            </a:r>
            <a:r>
              <a:rPr lang="en-US" sz="1400">
                <a:latin typeface="Arial" panose="020B0604020202020204" pitchFamily="34" charset="0"/>
                <a:cs typeface="Arial" panose="020B0604020202020204" pitchFamily="34" charset="0"/>
              </a:rPr>
              <a:t>phải ở trạng thái hoạt động (không bị khóa/đóng tại thời điểm BIDV xét </a:t>
            </a:r>
            <a:r>
              <a:rPr lang="en-US" sz="1400" smtClean="0">
                <a:latin typeface="Arial" panose="020B0604020202020204" pitchFamily="34" charset="0"/>
                <a:cs typeface="Arial" panose="020B0604020202020204" pitchFamily="34" charset="0"/>
              </a:rPr>
              <a:t>lượt </a:t>
            </a:r>
            <a:r>
              <a:rPr lang="en-US" sz="1400">
                <a:latin typeface="Arial" panose="020B0604020202020204" pitchFamily="34" charset="0"/>
                <a:cs typeface="Arial" panose="020B0604020202020204" pitchFamily="34" charset="0"/>
              </a:rPr>
              <a:t>và tặng đặc quyền</a:t>
            </a:r>
          </a:p>
          <a:p>
            <a:pPr lvl="0" algn="just"/>
            <a:r>
              <a:rPr lang="en-US" sz="1400" smtClean="0">
                <a:latin typeface="Arial" panose="020B0604020202020204" pitchFamily="34" charset="0"/>
                <a:cs typeface="Arial" panose="020B0604020202020204" pitchFamily="34" charset="0"/>
              </a:rPr>
              <a:t>+ Các </a:t>
            </a:r>
            <a:r>
              <a:rPr lang="en-US" sz="1400">
                <a:latin typeface="Arial" panose="020B0604020202020204" pitchFamily="34" charset="0"/>
                <a:cs typeface="Arial" panose="020B0604020202020204" pitchFamily="34" charset="0"/>
              </a:rPr>
              <a:t>khoản nợ thẻ tín dụng BIDV của khách hàng quá hạn không quá 10 ngày tại thời điểm xét thưởng, trả thưởng</a:t>
            </a:r>
            <a:r>
              <a:rPr lang="en-US" sz="1400" smtClean="0">
                <a:latin typeface="Arial" panose="020B0604020202020204" pitchFamily="34" charset="0"/>
                <a:cs typeface="Arial" panose="020B0604020202020204" pitchFamily="34" charset="0"/>
              </a:rPr>
              <a:t>.</a:t>
            </a:r>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2095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E4E731-B7E8-0E47-FA79-39D99C1BE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 y="-48986"/>
            <a:ext cx="7561341" cy="10688638"/>
          </a:xfrm>
          <a:prstGeom prst="rect">
            <a:avLst/>
          </a:prstGeom>
        </p:spPr>
      </p:pic>
      <p:sp>
        <p:nvSpPr>
          <p:cNvPr id="6" name="TextBox 5">
            <a:extLst>
              <a:ext uri="{FF2B5EF4-FFF2-40B4-BE49-F238E27FC236}">
                <a16:creationId xmlns:a16="http://schemas.microsoft.com/office/drawing/2014/main" id="{7294843C-E467-5352-F0AA-035806520A0C}"/>
              </a:ext>
            </a:extLst>
          </p:cNvPr>
          <p:cNvSpPr txBox="1"/>
          <p:nvPr/>
        </p:nvSpPr>
        <p:spPr>
          <a:xfrm>
            <a:off x="630119" y="1334222"/>
            <a:ext cx="6304120" cy="8925520"/>
          </a:xfrm>
          <a:prstGeom prst="rect">
            <a:avLst/>
          </a:prstGeom>
          <a:noFill/>
        </p:spPr>
        <p:txBody>
          <a:bodyPr wrap="square" rtlCol="0">
            <a:spAutoFit/>
          </a:bodyPr>
          <a:lstStyle/>
          <a:p>
            <a:pPr lvl="0" algn="just"/>
            <a:r>
              <a:rPr lang="en-US" sz="1400" b="1" smtClean="0">
                <a:latin typeface="Arial" panose="020B0604020202020204" pitchFamily="34" charset="0"/>
                <a:cs typeface="Arial" panose="020B0604020202020204" pitchFamily="34" charset="0"/>
              </a:rPr>
              <a:t>- Giao </a:t>
            </a:r>
            <a:r>
              <a:rPr lang="en-US" sz="1400" b="1">
                <a:latin typeface="Arial" panose="020B0604020202020204" pitchFamily="34" charset="0"/>
                <a:cs typeface="Arial" panose="020B0604020202020204" pitchFamily="34" charset="0"/>
              </a:rPr>
              <a:t>dịch chi tiêu thẻ hợp lệ</a:t>
            </a:r>
            <a:r>
              <a:rPr lang="en-US" sz="1400">
                <a:latin typeface="Arial" panose="020B0604020202020204" pitchFamily="34" charset="0"/>
                <a:cs typeface="Arial" panose="020B0604020202020204" pitchFamily="34" charset="0"/>
              </a:rPr>
              <a:t> phải đáp ứng các điều kiện sau:</a:t>
            </a:r>
          </a:p>
          <a:p>
            <a:pPr lvl="0" algn="just"/>
            <a:r>
              <a:rPr lang="en-US" sz="1400" smtClean="0">
                <a:latin typeface="Arial" panose="020B0604020202020204" pitchFamily="34" charset="0"/>
                <a:cs typeface="Arial" panose="020B0604020202020204" pitchFamily="34" charset="0"/>
              </a:rPr>
              <a:t>+ Là </a:t>
            </a:r>
            <a:r>
              <a:rPr lang="en-US" sz="1400">
                <a:latin typeface="Arial" panose="020B0604020202020204" pitchFamily="34" charset="0"/>
                <a:cs typeface="Arial" panose="020B0604020202020204" pitchFamily="34" charset="0"/>
              </a:rPr>
              <a:t>giao dịch thanh toán hàng hóa dịch vụ để phục vụ nhu cầu tiêu dùng cá nhân và được cấp phép thành công trên hệ thống BIDV được giới hạn từ 0h00’00’’ đến 23h59’59’’ (GMT +7) trong thời gian diễn ra chương trình khuyến mại.</a:t>
            </a:r>
          </a:p>
          <a:p>
            <a:pPr lvl="0" algn="just"/>
            <a:r>
              <a:rPr lang="en-US" sz="1400" smtClean="0">
                <a:latin typeface="Arial" panose="020B0604020202020204" pitchFamily="34" charset="0"/>
                <a:cs typeface="Arial" panose="020B0604020202020204" pitchFamily="34" charset="0"/>
              </a:rPr>
              <a:t>+ Là </a:t>
            </a:r>
            <a:r>
              <a:rPr lang="en-US" sz="1400">
                <a:latin typeface="Arial" panose="020B0604020202020204" pitchFamily="34" charset="0"/>
                <a:cs typeface="Arial" panose="020B0604020202020204" pitchFamily="34" charset="0"/>
              </a:rPr>
              <a:t>giao dịch được ghi Nợ vào Tài khoản thẻ tại hệ thống của BIDV muộn nhất 10 ngày sau ngày cuối cùng của mỗi đợt xét tặng đặc quyền. </a:t>
            </a:r>
          </a:p>
          <a:p>
            <a:pPr lvl="0" algn="just"/>
            <a:r>
              <a:rPr lang="en-US" sz="1400" smtClean="0">
                <a:latin typeface="Arial" panose="020B0604020202020204" pitchFamily="34" charset="0"/>
                <a:cs typeface="Arial" panose="020B0604020202020204" pitchFamily="34" charset="0"/>
              </a:rPr>
              <a:t>+ Không </a:t>
            </a:r>
            <a:r>
              <a:rPr lang="en-US" sz="1400">
                <a:latin typeface="Arial" panose="020B0604020202020204" pitchFamily="34" charset="0"/>
                <a:cs typeface="Arial" panose="020B0604020202020204" pitchFamily="34" charset="0"/>
              </a:rPr>
              <a:t>bao gồm các giao dịch đang trong quá trình xử lý khiếu nại/tranh chấp, giao dịch rút tiền, giao dịch không tuân thủ quy định theo Hợp đồng phát hành và sử dụng thẻ, quy định của pháp luật; giao dịch bị hủy bỏ, giao dịch thanh toán các khoản phí và lãi, giao dịch làm giảm hạn mức dư nợ vay/giảm tổng doanh số giao dịch của khách hàng.</a:t>
            </a:r>
          </a:p>
          <a:p>
            <a:pPr lvl="0" algn="just"/>
            <a:r>
              <a:rPr lang="en-US" sz="1400" smtClean="0">
                <a:latin typeface="Arial" panose="020B0604020202020204" pitchFamily="34" charset="0"/>
                <a:cs typeface="Arial" panose="020B0604020202020204" pitchFamily="34" charset="0"/>
              </a:rPr>
              <a:t>+ BIDV </a:t>
            </a:r>
            <a:r>
              <a:rPr lang="en-US" sz="1400">
                <a:latin typeface="Arial" panose="020B0604020202020204" pitchFamily="34" charset="0"/>
                <a:cs typeface="Arial" panose="020B0604020202020204" pitchFamily="34" charset="0"/>
              </a:rPr>
              <a:t>có quyền quyết định cuối cùng trong việc xét duyệt các giao dịch hợp lệ;</a:t>
            </a:r>
          </a:p>
          <a:p>
            <a:pPr lvl="0" algn="just"/>
            <a:r>
              <a:rPr lang="en-US" sz="1400">
                <a:latin typeface="Arial" panose="020B0604020202020204" pitchFamily="34" charset="0"/>
                <a:cs typeface="Arial" panose="020B0604020202020204" pitchFamily="34" charset="0"/>
              </a:rPr>
              <a:t>Trong trường hợp nếu cần, BIDV có quyền yêu cầu cung cấp hóa đơn giao dịch (bao gồm hóa đơn mua hàng và hóa đơn thanh toán thẻ) và các chứng từ khác để chứng minh các giao dịch chi tiêu của khách hàng là giao dịch hợp lệ. Khách hàng có trách nhiệm bổ sung chứng từ/hóa đơn hợp lệ theo yêu cầu của BIDV. Trong trường hợp khách hàng không bổ sung được chứng từ chứng minh theo yêu cầu, giao dịch của khách hàng sẽ không được xét là giao dịch hợp </a:t>
            </a:r>
            <a:r>
              <a:rPr lang="en-US" sz="1400" smtClean="0">
                <a:latin typeface="Arial" panose="020B0604020202020204" pitchFamily="34" charset="0"/>
                <a:cs typeface="Arial" panose="020B0604020202020204" pitchFamily="34" charset="0"/>
              </a:rPr>
              <a:t>lệ</a:t>
            </a:r>
          </a:p>
          <a:p>
            <a:pPr algn="just"/>
            <a:r>
              <a:rPr lang="en-US" sz="1400" b="1">
                <a:latin typeface="Arial" panose="020B0604020202020204" pitchFamily="34" charset="0"/>
                <a:cs typeface="Arial" panose="020B0604020202020204" pitchFamily="34" charset="0"/>
              </a:rPr>
              <a:t>- Tiêu chí xét tặng đặc quyền: </a:t>
            </a:r>
            <a:r>
              <a:rPr lang="en-US" sz="1400">
                <a:latin typeface="Arial" panose="020B0604020202020204" pitchFamily="34" charset="0"/>
                <a:cs typeface="Arial" panose="020B0604020202020204" pitchFamily="34" charset="0"/>
              </a:rPr>
              <a:t>Doanh số xét tặng đặc quyền bao gồm doanh số của Thẻ chính và thẻ phụ.</a:t>
            </a:r>
            <a:endParaRPr lang="en-US" sz="1400" b="1">
              <a:latin typeface="Arial" panose="020B0604020202020204" pitchFamily="34" charset="0"/>
              <a:cs typeface="Arial" panose="020B0604020202020204" pitchFamily="34" charset="0"/>
            </a:endParaRPr>
          </a:p>
          <a:p>
            <a:pPr lvl="0" algn="just"/>
            <a:r>
              <a:rPr lang="en-US" sz="1400" b="1">
                <a:latin typeface="Arial" panose="020B0604020202020204" pitchFamily="34" charset="0"/>
                <a:cs typeface="Arial" panose="020B0604020202020204" pitchFamily="34" charset="0"/>
              </a:rPr>
              <a:t>6. Thời gian và đối tượng sử dụng đặc quyền: </a:t>
            </a:r>
            <a:endParaRPr lang="en-US" sz="1400">
              <a:latin typeface="Arial" panose="020B0604020202020204" pitchFamily="34" charset="0"/>
              <a:cs typeface="Arial" panose="020B0604020202020204" pitchFamily="34" charset="0"/>
            </a:endParaRPr>
          </a:p>
          <a:p>
            <a:pPr lvl="0" algn="just"/>
            <a:r>
              <a:rPr lang="en-US" sz="1400">
                <a:latin typeface="Arial" panose="020B0604020202020204" pitchFamily="34" charset="0"/>
                <a:cs typeface="Arial" panose="020B0604020202020204" pitchFamily="34" charset="0"/>
              </a:rPr>
              <a:t>- Thời gian sử dụng đặc quyền: tối đa 06 tháng kể từ thời điểm BIDV thông báo danh sách khách hàng đạt điều kiện tặng đặc quyền (qua SMS/OTT/ Email của khách hàng), chi tiết theo quy định BIDV từng thời kỳ.</a:t>
            </a:r>
          </a:p>
          <a:p>
            <a:pPr lvl="0" algn="just"/>
            <a:r>
              <a:rPr lang="en-US" sz="1400">
                <a:latin typeface="Arial" panose="020B0604020202020204" pitchFamily="34" charset="0"/>
                <a:cs typeface="Arial" panose="020B0604020202020204" pitchFamily="34" charset="0"/>
              </a:rPr>
              <a:t>- Đối tượng sử dụng đặc quyền: Khách hàng (đặc quyền Golf/Ẩm thực), khách hàng hoặc người thân (đặc quyền Phòng chờ sân bay).</a:t>
            </a:r>
          </a:p>
          <a:p>
            <a:pPr lvl="0" algn="just"/>
            <a:r>
              <a:rPr lang="en-US" sz="1400">
                <a:latin typeface="Arial" panose="020B0604020202020204" pitchFamily="34" charset="0"/>
                <a:cs typeface="Arial" panose="020B0604020202020204" pitchFamily="34" charset="0"/>
              </a:rPr>
              <a:t>- Điều kiện: Khách hàng nằm trong danh sách khách hàng cao cấp của BIDV tại thời điểm xét tặng lượt và thời điểm sử dụng đặc quyền.</a:t>
            </a:r>
          </a:p>
          <a:p>
            <a:pPr lvl="0" algn="just"/>
            <a:r>
              <a:rPr lang="en-US" sz="1400" b="1">
                <a:latin typeface="Arial" panose="020B0604020202020204" pitchFamily="34" charset="0"/>
                <a:cs typeface="Arial" panose="020B0604020202020204" pitchFamily="34" charset="0"/>
              </a:rPr>
              <a:t>7. Cách thức sử dụng đặc quyền theo chương trình: </a:t>
            </a:r>
            <a:endParaRPr lang="en-US" sz="1400">
              <a:latin typeface="Arial" panose="020B0604020202020204" pitchFamily="34" charset="0"/>
              <a:cs typeface="Arial" panose="020B0604020202020204" pitchFamily="34" charset="0"/>
            </a:endParaRPr>
          </a:p>
          <a:p>
            <a:pPr marL="285750" indent="-285750" algn="just">
              <a:buFontTx/>
              <a:buChar char="-"/>
            </a:pPr>
            <a:r>
              <a:rPr lang="en-US" sz="1400" smtClean="0">
                <a:latin typeface="Arial" panose="020B0604020202020204" pitchFamily="34" charset="0"/>
                <a:cs typeface="Arial" panose="020B0604020202020204" pitchFamily="34" charset="0"/>
              </a:rPr>
              <a:t>Đối </a:t>
            </a:r>
            <a:r>
              <a:rPr lang="en-US" sz="1400">
                <a:latin typeface="Arial" panose="020B0604020202020204" pitchFamily="34" charset="0"/>
                <a:cs typeface="Arial" panose="020B0604020202020204" pitchFamily="34" charset="0"/>
              </a:rPr>
              <a:t>với đặc quyền Phòng chờ: Khách hàng không phải đặt trước lịch sử dụng dịch vụ. Khách hàng được nhận diện qua thẻ định danh KHCC khi xuất trình tại điểm sử dụng phòng chờ (Trường hợp người thân khách hàng sử dụng yêu cầu phải sử dụng dịch vụ cùng khách hàng</a:t>
            </a:r>
            <a:r>
              <a:rPr lang="en-US" sz="1400" smtClean="0">
                <a:latin typeface="Arial" panose="020B0604020202020204" pitchFamily="34" charset="0"/>
                <a:cs typeface="Arial" panose="020B0604020202020204" pitchFamily="34" charset="0"/>
              </a:rPr>
              <a:t>).</a:t>
            </a:r>
          </a:p>
          <a:p>
            <a:pPr algn="just"/>
            <a:r>
              <a:rPr lang="en-US" sz="1400">
                <a:latin typeface="Arial" panose="020B0604020202020204" pitchFamily="34" charset="0"/>
                <a:cs typeface="Arial" panose="020B0604020202020204" pitchFamily="34" charset="0"/>
              </a:rPr>
              <a:t>-  Đối với dịch vụ Ẩm thực:</a:t>
            </a:r>
          </a:p>
          <a:p>
            <a:pPr indent="-285750" algn="just">
              <a:buFont typeface="Arial" panose="020B0604020202020204" pitchFamily="34" charset="0"/>
              <a:buChar char="•"/>
            </a:pPr>
            <a:r>
              <a:rPr lang="vi-VN" sz="1400">
                <a:latin typeface="Arial" panose="020B0604020202020204" pitchFamily="34" charset="0"/>
                <a:cs typeface="Arial" panose="020B0604020202020204" pitchFamily="34" charset="0"/>
              </a:rPr>
              <a:t>Khách hàng gọi lên Tổng đài BIDV số 1800969659 nhánh 1/ ứng dụng BIDV Smartbanking hoặc theo các phương thức quy định của BIDV từng thời kỳ để đặt dịch vụ</a:t>
            </a:r>
            <a:r>
              <a:rPr lang="en-US" sz="1400" smtClean="0">
                <a:latin typeface="Arial" panose="020B0604020202020204" pitchFamily="34" charset="0"/>
                <a:cs typeface="Arial" panose="020B0604020202020204" pitchFamily="34" charset="0"/>
              </a:rPr>
              <a:t>.</a:t>
            </a:r>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2834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E4E731-B7E8-0E47-FA79-39D99C1BE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 y="-48986"/>
            <a:ext cx="7561341" cy="10688638"/>
          </a:xfrm>
          <a:prstGeom prst="rect">
            <a:avLst/>
          </a:prstGeom>
        </p:spPr>
      </p:pic>
      <p:sp>
        <p:nvSpPr>
          <p:cNvPr id="7" name="TextBox 6">
            <a:extLst>
              <a:ext uri="{FF2B5EF4-FFF2-40B4-BE49-F238E27FC236}">
                <a16:creationId xmlns:a16="http://schemas.microsoft.com/office/drawing/2014/main" id="{7294843C-E467-5352-F0AA-035806520A0C}"/>
              </a:ext>
            </a:extLst>
          </p:cNvPr>
          <p:cNvSpPr txBox="1"/>
          <p:nvPr/>
        </p:nvSpPr>
        <p:spPr>
          <a:xfrm>
            <a:off x="630119" y="1271375"/>
            <a:ext cx="6304120" cy="5047536"/>
          </a:xfrm>
          <a:prstGeom prst="rect">
            <a:avLst/>
          </a:prstGeom>
          <a:noFill/>
        </p:spPr>
        <p:txBody>
          <a:bodyPr wrap="square" rtlCol="0">
            <a:spAutoFit/>
          </a:bodyPr>
          <a:lstStyle/>
          <a:p>
            <a:pPr indent="-285750" algn="just">
              <a:buFont typeface="Arial" panose="020B0604020202020204" pitchFamily="34" charset="0"/>
              <a:buChar char="•"/>
            </a:pPr>
            <a:r>
              <a:rPr lang="vi-VN" sz="1400" smtClean="0">
                <a:latin typeface="Arial" panose="020B0604020202020204" pitchFamily="34" charset="0"/>
                <a:cs typeface="Arial" panose="020B0604020202020204" pitchFamily="34" charset="0"/>
              </a:rPr>
              <a:t>Chủ </a:t>
            </a:r>
            <a:r>
              <a:rPr lang="vi-VN" sz="1400">
                <a:latin typeface="Arial" panose="020B0604020202020204" pitchFamily="34" charset="0"/>
                <a:cs typeface="Arial" panose="020B0604020202020204" pitchFamily="34" charset="0"/>
              </a:rPr>
              <a:t>thẻ phải đặt dịch vụ trước tối thiểu 24h trước giờ sử dụng dịch vụ với ngày thưởng và trước tối thiểu 48 giờ với ngày cuối tuần/nghỉ lễ hoặc theo thông báo của Tổng đài cập nhật trong từng thời kỳ.</a:t>
            </a:r>
          </a:p>
          <a:p>
            <a:pPr algn="just"/>
            <a:r>
              <a:rPr lang="en-US" sz="1400">
                <a:latin typeface="Arial" panose="020B0604020202020204" pitchFamily="34" charset="0"/>
                <a:cs typeface="Arial" panose="020B0604020202020204" pitchFamily="34" charset="0"/>
              </a:rPr>
              <a:t>- </a:t>
            </a:r>
            <a:r>
              <a:rPr lang="vi-VN" sz="1400">
                <a:latin typeface="Arial" panose="020B0604020202020204" pitchFamily="34" charset="0"/>
                <a:cs typeface="Arial" panose="020B0604020202020204" pitchFamily="34" charset="0"/>
              </a:rPr>
              <a:t>Thời gian sử dụng dịch vụ: trong vòng 01 tháng kể từ thời điểm đặt dịch vụ </a:t>
            </a:r>
          </a:p>
          <a:p>
            <a:pPr algn="just"/>
            <a:r>
              <a:rPr lang="en-US" sz="1400">
                <a:latin typeface="Arial" panose="020B0604020202020204" pitchFamily="34" charset="0"/>
                <a:cs typeface="Arial" panose="020B0604020202020204" pitchFamily="34" charset="0"/>
              </a:rPr>
              <a:t>- </a:t>
            </a:r>
            <a:r>
              <a:rPr lang="vi-VN" sz="1400">
                <a:latin typeface="Arial" panose="020B0604020202020204" pitchFamily="34" charset="0"/>
                <a:cs typeface="Arial" panose="020B0604020202020204" pitchFamily="34" charset="0"/>
              </a:rPr>
              <a:t>Thời gian khách hàng hủy dịch vụ tối thiểu: 24h trước giờ sử dụng dịch vụ.</a:t>
            </a:r>
            <a:endParaRPr lang="en-US" sz="1400">
              <a:latin typeface="Arial" panose="020B0604020202020204" pitchFamily="34" charset="0"/>
              <a:cs typeface="Arial" panose="020B0604020202020204" pitchFamily="34" charset="0"/>
            </a:endParaRPr>
          </a:p>
          <a:p>
            <a:pPr lvl="0" algn="just"/>
            <a:r>
              <a:rPr lang="en-US" sz="1400" b="1" smtClean="0">
                <a:latin typeface="Arial" panose="020B0604020202020204" pitchFamily="34" charset="0"/>
                <a:cs typeface="Arial" panose="020B0604020202020204" pitchFamily="34" charset="0"/>
              </a:rPr>
              <a:t>8. Quy </a:t>
            </a:r>
            <a:r>
              <a:rPr lang="en-US" sz="1400" b="1">
                <a:latin typeface="Arial" panose="020B0604020202020204" pitchFamily="34" charset="0"/>
                <a:cs typeface="Arial" panose="020B0604020202020204" pitchFamily="34" charset="0"/>
              </a:rPr>
              <a:t>định khác</a:t>
            </a:r>
            <a:endParaRPr lang="en-US" sz="1400">
              <a:latin typeface="Arial" panose="020B0604020202020204" pitchFamily="34" charset="0"/>
              <a:cs typeface="Arial" panose="020B0604020202020204" pitchFamily="34" charset="0"/>
            </a:endParaRPr>
          </a:p>
          <a:p>
            <a:pPr lvl="0" algn="just"/>
            <a:r>
              <a:rPr lang="en-US" sz="1400" smtClean="0">
                <a:latin typeface="Arial" panose="020B0604020202020204" pitchFamily="34" charset="0"/>
                <a:cs typeface="Arial" panose="020B0604020202020204" pitchFamily="34" charset="0"/>
              </a:rPr>
              <a:t>- Chương trình </a:t>
            </a:r>
            <a:r>
              <a:rPr lang="en-US" sz="1400">
                <a:latin typeface="Arial" panose="020B0604020202020204" pitchFamily="34" charset="0"/>
                <a:cs typeface="Arial" panose="020B0604020202020204" pitchFamily="34" charset="0"/>
              </a:rPr>
              <a:t>có thể kết thúc khi hết thời hạn hoặc khi hết ngân sách chương trình hoặc khi hết số lượng quà tặng khuyến mại, tùy thuộc vào điều kiện nào đến trước.</a:t>
            </a:r>
          </a:p>
          <a:p>
            <a:pPr lvl="0" algn="just"/>
            <a:r>
              <a:rPr lang="en-US" sz="1400" smtClean="0">
                <a:latin typeface="Arial" panose="020B0604020202020204" pitchFamily="34" charset="0"/>
                <a:cs typeface="Arial" panose="020B0604020202020204" pitchFamily="34" charset="0"/>
              </a:rPr>
              <a:t>- Bằng </a:t>
            </a:r>
            <a:r>
              <a:rPr lang="en-US" sz="1400">
                <a:latin typeface="Arial" panose="020B0604020202020204" pitchFamily="34" charset="0"/>
                <a:cs typeface="Arial" panose="020B0604020202020204" pitchFamily="34" charset="0"/>
              </a:rPr>
              <a:t>việc tham gia Chương trình này, Khách hàng mặc định chấp thuận tất cả các điều khoản của Thể lệ chương trình. </a:t>
            </a:r>
          </a:p>
          <a:p>
            <a:pPr lvl="0" algn="just"/>
            <a:r>
              <a:rPr lang="en-US" sz="1400" smtClean="0">
                <a:latin typeface="Arial" panose="020B0604020202020204" pitchFamily="34" charset="0"/>
                <a:cs typeface="Arial" panose="020B0604020202020204" pitchFamily="34" charset="0"/>
              </a:rPr>
              <a:t>- Khách </a:t>
            </a:r>
            <a:r>
              <a:rPr lang="en-US" sz="1400">
                <a:latin typeface="Arial" panose="020B0604020202020204" pitchFamily="34" charset="0"/>
                <a:cs typeface="Arial" panose="020B0604020202020204" pitchFamily="34" charset="0"/>
              </a:rPr>
              <a:t>hàng có quyền khiếu nại, khiếu kiện liên quan đến việc tính lượt tặng và trả lượt tặng trong vòng 10 ngày kể từ ngày BIDV thông báo danh sách KH đạt điều kiện xét tặng đặc quyền. Quá thời hạn nêu trên BIDV được hoàn toàn miễn trách nhiệm với những khiếu nại, khiếu kiện của Khách hàng. </a:t>
            </a:r>
          </a:p>
          <a:p>
            <a:pPr lvl="0" algn="just"/>
            <a:r>
              <a:rPr lang="en-US" sz="1400" smtClean="0">
                <a:latin typeface="Arial" panose="020B0604020202020204" pitchFamily="34" charset="0"/>
                <a:cs typeface="Arial" panose="020B0604020202020204" pitchFamily="34" charset="0"/>
              </a:rPr>
              <a:t>- Các </a:t>
            </a:r>
            <a:r>
              <a:rPr lang="en-US" sz="1400">
                <a:latin typeface="Arial" panose="020B0604020202020204" pitchFamily="34" charset="0"/>
                <a:cs typeface="Arial" panose="020B0604020202020204" pitchFamily="34" charset="0"/>
              </a:rPr>
              <a:t>thắc mắc có liên quan đến chương trình khuyến mại, khách hàng liên hệ các Chi nhánh của BIDV trên toàn quốc hoặc liên hệ Trung tâm chăm sóc khách hàng của BIDV, hotline 1800969659.</a:t>
            </a:r>
          </a:p>
          <a:p>
            <a:pPr lvl="0" algn="just"/>
            <a:r>
              <a:rPr lang="en-US" sz="1400" smtClean="0">
                <a:latin typeface="Arial" panose="020B0604020202020204" pitchFamily="34" charset="0"/>
                <a:cs typeface="Arial" panose="020B0604020202020204" pitchFamily="34" charset="0"/>
              </a:rPr>
              <a:t>- Các </a:t>
            </a:r>
            <a:r>
              <a:rPr lang="en-US" sz="1400">
                <a:latin typeface="Arial" panose="020B0604020202020204" pitchFamily="34" charset="0"/>
                <a:cs typeface="Arial" panose="020B0604020202020204" pitchFamily="34" charset="0"/>
              </a:rPr>
              <a:t>khiếu nại, tranh chấp giữa BIDV và khách hàng phát sinh từ chương trình sẽ được hai bên thương lượng giải quyết. Trường hợp không giải quyết được thì tranh chấp sẽ được xử lý theo quy định của pháp luật. </a:t>
            </a:r>
          </a:p>
          <a:p>
            <a:pPr lvl="0" algn="just"/>
            <a:r>
              <a:rPr lang="en-US" sz="1400" smtClean="0">
                <a:latin typeface="Arial" panose="020B0604020202020204" pitchFamily="34" charset="0"/>
                <a:cs typeface="Arial" panose="020B0604020202020204" pitchFamily="34" charset="0"/>
              </a:rPr>
              <a:t>- Quyết </a:t>
            </a:r>
            <a:r>
              <a:rPr lang="en-US" sz="1400">
                <a:latin typeface="Arial" panose="020B0604020202020204" pitchFamily="34" charset="0"/>
                <a:cs typeface="Arial" panose="020B0604020202020204" pitchFamily="34" charset="0"/>
              </a:rPr>
              <a:t>định của BIDV về các vấn đề liên quan đến chương trình là quyết định cuối cùng và ràng buộc đối với Khách hàng</a:t>
            </a:r>
            <a:r>
              <a:rPr lang="en-US" sz="1400" smtClean="0">
                <a:latin typeface="Arial" panose="020B0604020202020204" pitchFamily="34" charset="0"/>
                <a:cs typeface="Arial" panose="020B0604020202020204" pitchFamily="34" charset="0"/>
              </a:rPr>
              <a:t>.</a:t>
            </a:r>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3464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5961</TotalTime>
  <Words>2351</Words>
  <Application>Microsoft Office PowerPoint</Application>
  <PresentationFormat>Custom</PresentationFormat>
  <Paragraphs>206</Paragraphs>
  <Slides>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Times New Roman</vt:lpstr>
      <vt:lpstr>Arsenal</vt:lpstr>
      <vt:lpstr>Arial</vt:lpstr>
      <vt:lpstr>Wingdings</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MKT Retail</dc:creator>
  <cp:lastModifiedBy>Nguyen Thi Hai Yen</cp:lastModifiedBy>
  <cp:revision>71</cp:revision>
  <dcterms:created xsi:type="dcterms:W3CDTF">2023-02-02T01:47:29Z</dcterms:created>
  <dcterms:modified xsi:type="dcterms:W3CDTF">2026-09-30T10:42:37Z</dcterms:modified>
</cp:coreProperties>
</file>